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9" r:id="rId3"/>
    <p:sldId id="256" r:id="rId5"/>
    <p:sldId id="257" r:id="rId6"/>
    <p:sldId id="258" r:id="rId7"/>
    <p:sldId id="267" r:id="rId8"/>
    <p:sldId id="284" r:id="rId9"/>
    <p:sldId id="285" r:id="rId10"/>
    <p:sldId id="286" r:id="rId11"/>
    <p:sldId id="287" r:id="rId12"/>
    <p:sldId id="276" r:id="rId13"/>
    <p:sldId id="288" r:id="rId14"/>
    <p:sldId id="289" r:id="rId15"/>
    <p:sldId id="290" r:id="rId16"/>
    <p:sldId id="295" r:id="rId17"/>
    <p:sldId id="307" r:id="rId18"/>
    <p:sldId id="293" r:id="rId19"/>
    <p:sldId id="294" r:id="rId20"/>
    <p:sldId id="306" r:id="rId21"/>
    <p:sldId id="296" r:id="rId22"/>
    <p:sldId id="298" r:id="rId23"/>
    <p:sldId id="299" r:id="rId24"/>
    <p:sldId id="300" r:id="rId25"/>
    <p:sldId id="301" r:id="rId26"/>
    <p:sldId id="303" r:id="rId27"/>
    <p:sldId id="308" r:id="rId28"/>
    <p:sldId id="297" r:id="rId29"/>
    <p:sldId id="262" r:id="rId30"/>
  </p:sldIdLst>
  <p:sldSz cx="12192000" cy="6858000"/>
  <p:notesSz cx="7103745" cy="102342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7FF"/>
    <a:srgbClr val="10FBFE"/>
    <a:srgbClr val="000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6" autoAdjust="0"/>
    <p:restoredTop sz="94660"/>
  </p:normalViewPr>
  <p:slideViewPr>
    <p:cSldViewPr snapToGrid="0">
      <p:cViewPr varScale="1">
        <p:scale>
          <a:sx n="116" d="100"/>
          <a:sy n="116" d="100"/>
        </p:scale>
        <p:origin x="2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776060C-DB04-488A-91E4-1A4B2DE5FE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56DFF21-0DD5-4753-ACEF-5F9989306C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6DFF21-0DD5-4753-ACEF-5F9989306CC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descr="c09dd6d4613dba9f2281aa96944521b6"/>
          <p:cNvPicPr>
            <a:picLocks noChangeAspect="1"/>
          </p:cNvPicPr>
          <p:nvPr userDrawn="1"/>
        </p:nvPicPr>
        <p:blipFill>
          <a:blip r:embed="rId2"/>
          <a:stretch>
            <a:fillRect/>
          </a:stretch>
        </p:blipFill>
        <p:spPr>
          <a:xfrm rot="5400000">
            <a:off x="2666365" y="-2668270"/>
            <a:ext cx="6859270" cy="12194540"/>
          </a:xfrm>
          <a:prstGeom prst="rect">
            <a:avLst/>
          </a:prstGeom>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Placeholder 4"/>
          <p:cNvSpPr>
            <a:spLocks noGrp="1"/>
          </p:cNvSpPr>
          <p:nvPr/>
        </p:nvSpPr>
        <p:spPr>
          <a:xfrm>
            <a:off x="3113184" y="2231564"/>
            <a:ext cx="5966266" cy="2199435"/>
          </a:xfrm>
          <a:prstGeom prst="rect">
            <a:avLst/>
          </a:prstGeom>
        </p:spPr>
        <p:txBody>
          <a:bodyPr vert="horz" lIns="0" tIns="0" rIns="0" bIns="0" anchor="t"/>
          <a:lstStyle>
            <a:lvl1pPr marL="0" indent="0" algn="ctr" defTabSz="404495" rtl="0" eaLnBrk="1" latinLnBrk="0" hangingPunct="1">
              <a:lnSpc>
                <a:spcPct val="130000"/>
              </a:lnSpc>
              <a:spcBef>
                <a:spcPct val="20000"/>
              </a:spcBef>
              <a:buFont typeface="Arial" panose="020B0604020202020204"/>
              <a:buNone/>
              <a:defRPr sz="1200" kern="1200">
                <a:solidFill>
                  <a:schemeClr val="tx1">
                    <a:lumMod val="50000"/>
                    <a:lumOff val="50000"/>
                  </a:schemeClr>
                </a:solidFill>
                <a:latin typeface="Lato Regular"/>
                <a:ea typeface="+mn-ea"/>
                <a:cs typeface="Lato Regular"/>
              </a:defRPr>
            </a:lvl1pPr>
            <a:lvl2pPr marL="658495" indent="-253365" algn="l" defTabSz="404495"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4495"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9pPr>
          </a:lstStyle>
          <a:p>
            <a:pPr algn="l">
              <a:lnSpc>
                <a:spcPct val="150000"/>
              </a:lnSpc>
            </a:pPr>
            <a:r>
              <a:rPr lang="en-US" altLang="zh-CN" sz="1400" dirty="0" smtClean="0">
                <a:solidFill>
                  <a:srgbClr val="6AE7FF"/>
                </a:solidFill>
                <a:latin typeface="微软雅黑" panose="020B0503020204020204" pitchFamily="34" charset="-122"/>
                <a:ea typeface="微软雅黑" panose="020B0503020204020204" pitchFamily="34" charset="-122"/>
              </a:rPr>
              <a:t>       </a:t>
            </a:r>
            <a:r>
              <a:rPr lang="zh-CN" altLang="zh-CN" sz="1400" dirty="0" smtClean="0">
                <a:solidFill>
                  <a:srgbClr val="6AE7FF"/>
                </a:solidFill>
                <a:latin typeface="微软雅黑" panose="020B0503020204020204" pitchFamily="34" charset="-122"/>
                <a:ea typeface="微软雅黑" panose="020B0503020204020204" pitchFamily="34" charset="-122"/>
              </a:rPr>
              <a:t>本</a:t>
            </a:r>
            <a:r>
              <a:rPr lang="en-US" altLang="zh-CN" sz="1400" dirty="0" smtClean="0">
                <a:solidFill>
                  <a:srgbClr val="6AE7FF"/>
                </a:solidFill>
                <a:latin typeface="微软雅黑" panose="020B0503020204020204" pitchFamily="34" charset="-122"/>
                <a:ea typeface="微软雅黑" panose="020B0503020204020204" pitchFamily="34" charset="-122"/>
              </a:rPr>
              <a:t>PPT</a:t>
            </a:r>
            <a:r>
              <a:rPr lang="zh-CN" altLang="zh-CN" sz="1400" dirty="0" smtClean="0">
                <a:solidFill>
                  <a:srgbClr val="6AE7FF"/>
                </a:solidFill>
                <a:latin typeface="微软雅黑" panose="020B0503020204020204" pitchFamily="34" charset="-122"/>
                <a:ea typeface="微软雅黑" panose="020B0503020204020204" pitchFamily="34" charset="-122"/>
              </a:rPr>
              <a:t>是基于</a:t>
            </a:r>
            <a:r>
              <a:rPr lang="zh-CN" altLang="en-US" sz="1400" dirty="0" smtClean="0">
                <a:solidFill>
                  <a:srgbClr val="6AE7FF"/>
                </a:solidFill>
                <a:latin typeface="微软雅黑" panose="020B0503020204020204" pitchFamily="34" charset="-122"/>
                <a:ea typeface="微软雅黑" panose="020B0503020204020204" pitchFamily="34" charset="-122"/>
              </a:rPr>
              <a:t>北京</a:t>
            </a:r>
            <a:r>
              <a:rPr lang="zh-CN" altLang="zh-CN" sz="1400" dirty="0" smtClean="0">
                <a:solidFill>
                  <a:srgbClr val="6AE7FF"/>
                </a:solidFill>
                <a:latin typeface="微软雅黑" panose="020B0503020204020204" pitchFamily="34" charset="-122"/>
                <a:ea typeface="微软雅黑" panose="020B0503020204020204" pitchFamily="34" charset="-122"/>
              </a:rPr>
              <a:t>九州科源科技发展有限公司</a:t>
            </a:r>
            <a:r>
              <a:rPr lang="zh-CN" altLang="zh-CN" sz="1400" dirty="0">
                <a:solidFill>
                  <a:srgbClr val="6AE7FF"/>
                </a:solidFill>
                <a:latin typeface="微软雅黑" panose="020B0503020204020204" pitchFamily="34" charset="-122"/>
                <a:ea typeface="微软雅黑" panose="020B0503020204020204" pitchFamily="34" charset="-122"/>
              </a:rPr>
              <a:t>（简称九州档案</a:t>
            </a:r>
            <a:r>
              <a:rPr lang="zh-CN" altLang="zh-CN" sz="1400" dirty="0" smtClean="0">
                <a:solidFill>
                  <a:srgbClr val="6AE7FF"/>
                </a:solidFill>
                <a:latin typeface="微软雅黑" panose="020B0503020204020204" pitchFamily="34" charset="-122"/>
                <a:ea typeface="微软雅黑" panose="020B0503020204020204" pitchFamily="34" charset="-122"/>
              </a:rPr>
              <a:t>）</a:t>
            </a:r>
            <a:r>
              <a:rPr lang="zh-CN" altLang="en-US" sz="1400" dirty="0" smtClean="0">
                <a:solidFill>
                  <a:srgbClr val="6AE7FF"/>
                </a:solidFill>
                <a:latin typeface="微软雅黑" panose="020B0503020204020204" pitchFamily="34" charset="-122"/>
                <a:ea typeface="微软雅黑" panose="020B0503020204020204" pitchFamily="34" charset="-122"/>
              </a:rPr>
              <a:t>研发</a:t>
            </a:r>
            <a:r>
              <a:rPr lang="zh-CN" altLang="zh-CN" sz="1400" dirty="0" smtClean="0">
                <a:solidFill>
                  <a:srgbClr val="6AE7FF"/>
                </a:solidFill>
                <a:latin typeface="微软雅黑" panose="020B0503020204020204" pitchFamily="34" charset="-122"/>
                <a:ea typeface="微软雅黑" panose="020B0503020204020204" pitchFamily="34" charset="-122"/>
              </a:rPr>
              <a:t>的</a:t>
            </a:r>
            <a:r>
              <a:rPr lang="zh-CN" altLang="en-US" sz="1400" dirty="0" smtClean="0">
                <a:solidFill>
                  <a:srgbClr val="6AE7FF"/>
                </a:solidFill>
                <a:latin typeface="微软雅黑" panose="020B0503020204020204" pitchFamily="34" charset="-122"/>
                <a:ea typeface="微软雅黑" panose="020B0503020204020204" pitchFamily="34" charset="-122"/>
              </a:rPr>
              <a:t>“</a:t>
            </a:r>
            <a:r>
              <a:rPr lang="zh-CN" altLang="zh-CN" sz="1400" dirty="0" smtClean="0">
                <a:solidFill>
                  <a:srgbClr val="6AE7FF"/>
                </a:solidFill>
                <a:latin typeface="微软雅黑" panose="020B0503020204020204" pitchFamily="34" charset="-122"/>
                <a:ea typeface="微软雅黑" panose="020B0503020204020204" pitchFamily="34" charset="-122"/>
              </a:rPr>
              <a:t>数字</a:t>
            </a:r>
            <a:r>
              <a:rPr lang="zh-CN" altLang="zh-CN" sz="1400" dirty="0">
                <a:solidFill>
                  <a:srgbClr val="6AE7FF"/>
                </a:solidFill>
                <a:latin typeface="微软雅黑" panose="020B0503020204020204" pitchFamily="34" charset="-122"/>
                <a:ea typeface="微软雅黑" panose="020B0503020204020204" pitchFamily="34" charset="-122"/>
              </a:rPr>
              <a:t>档案信息管理</a:t>
            </a:r>
            <a:r>
              <a:rPr lang="zh-CN" altLang="zh-CN" sz="1400" dirty="0" smtClean="0">
                <a:solidFill>
                  <a:srgbClr val="6AE7FF"/>
                </a:solidFill>
                <a:latin typeface="微软雅黑" panose="020B0503020204020204" pitchFamily="34" charset="-122"/>
                <a:ea typeface="微软雅黑" panose="020B0503020204020204" pitchFamily="34" charset="-122"/>
              </a:rPr>
              <a:t>平台</a:t>
            </a:r>
            <a:r>
              <a:rPr lang="zh-CN" altLang="en-US" sz="1400" dirty="0">
                <a:solidFill>
                  <a:srgbClr val="6AE7FF"/>
                </a:solidFill>
                <a:latin typeface="微软雅黑" panose="020B0503020204020204" pitchFamily="34" charset="-122"/>
                <a:ea typeface="微软雅黑" panose="020B0503020204020204" pitchFamily="34" charset="-122"/>
              </a:rPr>
              <a:t>”建设</a:t>
            </a:r>
            <a:r>
              <a:rPr lang="zh-CN" altLang="zh-CN" sz="1400" dirty="0" smtClean="0">
                <a:solidFill>
                  <a:srgbClr val="6AE7FF"/>
                </a:solidFill>
                <a:latin typeface="微软雅黑" panose="020B0503020204020204" pitchFamily="34" charset="-122"/>
                <a:ea typeface="微软雅黑" panose="020B0503020204020204" pitchFamily="34" charset="-122"/>
              </a:rPr>
              <a:t>而编制</a:t>
            </a:r>
            <a:r>
              <a:rPr lang="zh-CN" altLang="en-US" sz="1400" dirty="0">
                <a:solidFill>
                  <a:srgbClr val="6AE7FF"/>
                </a:solidFill>
                <a:latin typeface="微软雅黑" panose="020B0503020204020204" pitchFamily="34" charset="-122"/>
                <a:ea typeface="微软雅黑" panose="020B0503020204020204" pitchFamily="34" charset="-122"/>
              </a:rPr>
              <a:t>。</a:t>
            </a:r>
            <a:endParaRPr lang="en-US" altLang="zh-CN" sz="1400" dirty="0" smtClean="0">
              <a:solidFill>
                <a:srgbClr val="6AE7FF"/>
              </a:solidFill>
              <a:latin typeface="微软雅黑" panose="020B0503020204020204" pitchFamily="34" charset="-122"/>
              <a:ea typeface="微软雅黑" panose="020B0503020204020204" pitchFamily="34" charset="-122"/>
            </a:endParaRPr>
          </a:p>
          <a:p>
            <a:pPr algn="l">
              <a:lnSpc>
                <a:spcPct val="150000"/>
              </a:lnSpc>
            </a:pPr>
            <a:r>
              <a:rPr lang="zh-CN" altLang="en-US" sz="1400" dirty="0" smtClean="0">
                <a:solidFill>
                  <a:srgbClr val="6AE7FF"/>
                </a:solidFill>
                <a:latin typeface="微软雅黑" panose="020B0503020204020204" pitchFamily="34" charset="-122"/>
                <a:ea typeface="微软雅黑" panose="020B0503020204020204" pitchFamily="34" charset="-122"/>
              </a:rPr>
              <a:t>       帮助用户初步了解</a:t>
            </a:r>
            <a:r>
              <a:rPr lang="zh-CN" altLang="zh-CN" sz="1400" dirty="0" smtClean="0">
                <a:solidFill>
                  <a:srgbClr val="6AE7FF"/>
                </a:solidFill>
                <a:latin typeface="微软雅黑" panose="020B0503020204020204" pitchFamily="34" charset="-122"/>
                <a:ea typeface="微软雅黑" panose="020B0503020204020204" pitchFamily="34" charset="-122"/>
              </a:rPr>
              <a:t>什么</a:t>
            </a:r>
            <a:r>
              <a:rPr lang="zh-CN" altLang="zh-CN" sz="1400" dirty="0">
                <a:solidFill>
                  <a:srgbClr val="6AE7FF"/>
                </a:solidFill>
                <a:latin typeface="微软雅黑" panose="020B0503020204020204" pitchFamily="34" charset="-122"/>
                <a:ea typeface="微软雅黑" panose="020B0503020204020204" pitchFamily="34" charset="-122"/>
              </a:rPr>
              <a:t>是档案</a:t>
            </a:r>
            <a:r>
              <a:rPr lang="zh-CN" altLang="zh-CN" sz="1400" dirty="0" smtClean="0">
                <a:solidFill>
                  <a:srgbClr val="6AE7FF"/>
                </a:solidFill>
                <a:latin typeface="微软雅黑" panose="020B0503020204020204" pitchFamily="34" charset="-122"/>
                <a:ea typeface="微软雅黑" panose="020B0503020204020204" pitchFamily="34" charset="-122"/>
              </a:rPr>
              <a:t>信息化</a:t>
            </a:r>
            <a:r>
              <a:rPr lang="zh-CN" altLang="en-US" sz="1400" dirty="0" smtClean="0">
                <a:solidFill>
                  <a:srgbClr val="6AE7FF"/>
                </a:solidFill>
                <a:latin typeface="微软雅黑" panose="020B0503020204020204" pitchFamily="34" charset="-122"/>
                <a:ea typeface="微软雅黑" panose="020B0503020204020204" pitchFamily="34" charset="-122"/>
              </a:rPr>
              <a:t>，档案信息化过程中常见的困惑与疑问，主要内容包括，什么是档案信息化、档案管理中常见问题、档案信息化建设阶段、档案信息化建设目标与建设方法、我们能做什么、档案信息化预期建设效果分析、我们的价值与优势。</a:t>
            </a:r>
            <a:endParaRPr lang="en-US" altLang="zh-CN" sz="1400" dirty="0" smtClean="0">
              <a:solidFill>
                <a:srgbClr val="6AE7FF"/>
              </a:solidFill>
              <a:latin typeface="微软雅黑" panose="020B0503020204020204" pitchFamily="34" charset="-122"/>
              <a:ea typeface="微软雅黑" panose="020B0503020204020204" pitchFamily="34" charset="-122"/>
            </a:endParaRPr>
          </a:p>
        </p:txBody>
      </p:sp>
      <p:sp>
        <p:nvSpPr>
          <p:cNvPr id="4" name="Text Placeholder 4"/>
          <p:cNvSpPr>
            <a:spLocks noGrp="1"/>
          </p:cNvSpPr>
          <p:nvPr/>
        </p:nvSpPr>
        <p:spPr>
          <a:xfrm>
            <a:off x="2372496" y="4747116"/>
            <a:ext cx="7609719" cy="1653684"/>
          </a:xfrm>
          <a:prstGeom prst="rect">
            <a:avLst/>
          </a:prstGeom>
        </p:spPr>
        <p:txBody>
          <a:bodyPr vert="horz" lIns="0" tIns="0" rIns="0" bIns="0" anchor="t"/>
          <a:lstStyle>
            <a:lvl1pPr marL="0" indent="0" algn="ctr" defTabSz="404495" rtl="0" eaLnBrk="1" latinLnBrk="0" hangingPunct="1">
              <a:lnSpc>
                <a:spcPct val="130000"/>
              </a:lnSpc>
              <a:spcBef>
                <a:spcPct val="20000"/>
              </a:spcBef>
              <a:buFont typeface="Arial" panose="020B0604020202020204"/>
              <a:buNone/>
              <a:defRPr sz="1200" kern="1200">
                <a:solidFill>
                  <a:schemeClr val="tx1">
                    <a:lumMod val="50000"/>
                    <a:lumOff val="50000"/>
                  </a:schemeClr>
                </a:solidFill>
                <a:latin typeface="Lato Regular"/>
                <a:ea typeface="+mn-ea"/>
                <a:cs typeface="Lato Regular"/>
              </a:defRPr>
            </a:lvl1pPr>
            <a:lvl2pPr marL="658495" indent="-253365" algn="l" defTabSz="404495"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4495"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9pPr>
          </a:lstStyle>
          <a:p>
            <a:r>
              <a:rPr lang="zh-CN" altLang="en-US" sz="1050" dirty="0" smtClean="0">
                <a:solidFill>
                  <a:srgbClr val="6AE7FF"/>
                </a:solidFill>
                <a:latin typeface="微软雅黑" panose="020B0503020204020204" pitchFamily="34" charset="-122"/>
                <a:ea typeface="微软雅黑" panose="020B0503020204020204" pitchFamily="34" charset="-122"/>
              </a:rPr>
              <a:t>非本公司书面许可，任何单位不可拷贝本文档部分或全部内容作为商业用途以任何形式进行传播</a:t>
            </a:r>
            <a:endParaRPr lang="en-US" altLang="zh-CN" sz="1050" dirty="0" smtClean="0">
              <a:solidFill>
                <a:srgbClr val="6AE7FF"/>
              </a:solidFill>
              <a:latin typeface="微软雅黑" panose="020B0503020204020204" pitchFamily="34" charset="-122"/>
              <a:ea typeface="微软雅黑" panose="020B0503020204020204" pitchFamily="34" charset="-122"/>
            </a:endParaRPr>
          </a:p>
          <a:p>
            <a:r>
              <a:rPr lang="zh-CN" altLang="zh-CN" sz="1050" dirty="0" smtClean="0">
                <a:solidFill>
                  <a:srgbClr val="6AE7FF"/>
                </a:solidFill>
                <a:latin typeface="微软雅黑" panose="020B0503020204020204" pitchFamily="34" charset="-122"/>
                <a:ea typeface="微软雅黑" panose="020B0503020204020204" pitchFamily="34" charset="-122"/>
              </a:rPr>
              <a:t>本公司</a:t>
            </a:r>
            <a:r>
              <a:rPr lang="zh-CN" altLang="zh-CN" sz="1050" dirty="0">
                <a:solidFill>
                  <a:srgbClr val="6AE7FF"/>
                </a:solidFill>
                <a:latin typeface="微软雅黑" panose="020B0503020204020204" pitchFamily="34" charset="-122"/>
                <a:ea typeface="微软雅黑" panose="020B0503020204020204" pitchFamily="34" charset="-122"/>
              </a:rPr>
              <a:t>保留对</a:t>
            </a:r>
            <a:r>
              <a:rPr lang="zh-CN" altLang="zh-CN" sz="1050" dirty="0" smtClean="0">
                <a:solidFill>
                  <a:srgbClr val="6AE7FF"/>
                </a:solidFill>
                <a:latin typeface="微软雅黑" panose="020B0503020204020204" pitchFamily="34" charset="-122"/>
                <a:ea typeface="微软雅黑" panose="020B0503020204020204" pitchFamily="34" charset="-122"/>
              </a:rPr>
              <a:t>本</a:t>
            </a:r>
            <a:r>
              <a:rPr lang="en-US" altLang="zh-CN" sz="1050" dirty="0" smtClean="0">
                <a:solidFill>
                  <a:srgbClr val="6AE7FF"/>
                </a:solidFill>
                <a:latin typeface="微软雅黑" panose="020B0503020204020204" pitchFamily="34" charset="-122"/>
                <a:ea typeface="微软雅黑" panose="020B0503020204020204" pitchFamily="34" charset="-122"/>
              </a:rPr>
              <a:t>PPT</a:t>
            </a:r>
            <a:r>
              <a:rPr lang="zh-CN" altLang="en-US" sz="1050" dirty="0" smtClean="0">
                <a:solidFill>
                  <a:srgbClr val="6AE7FF"/>
                </a:solidFill>
                <a:latin typeface="微软雅黑" panose="020B0503020204020204" pitchFamily="34" charset="-122"/>
                <a:ea typeface="微软雅黑" panose="020B0503020204020204" pitchFamily="34" charset="-122"/>
              </a:rPr>
              <a:t>内容</a:t>
            </a:r>
            <a:r>
              <a:rPr lang="zh-CN" altLang="zh-CN" sz="1050" dirty="0" smtClean="0">
                <a:solidFill>
                  <a:srgbClr val="6AE7FF"/>
                </a:solidFill>
                <a:latin typeface="微软雅黑" panose="020B0503020204020204" pitchFamily="34" charset="-122"/>
                <a:ea typeface="微软雅黑" panose="020B0503020204020204" pitchFamily="34" charset="-122"/>
              </a:rPr>
              <a:t>最终解释权，您</a:t>
            </a:r>
            <a:r>
              <a:rPr lang="zh-CN" altLang="zh-CN" sz="1050" dirty="0">
                <a:solidFill>
                  <a:srgbClr val="6AE7FF"/>
                </a:solidFill>
                <a:latin typeface="微软雅黑" panose="020B0503020204020204" pitchFamily="34" charset="-122"/>
                <a:ea typeface="微软雅黑" panose="020B0503020204020204" pitchFamily="34" charset="-122"/>
              </a:rPr>
              <a:t>对</a:t>
            </a:r>
            <a:r>
              <a:rPr lang="zh-CN" altLang="zh-CN" sz="1050" dirty="0" smtClean="0">
                <a:solidFill>
                  <a:srgbClr val="6AE7FF"/>
                </a:solidFill>
                <a:latin typeface="微软雅黑" panose="020B0503020204020204" pitchFamily="34" charset="-122"/>
                <a:ea typeface="微软雅黑" panose="020B0503020204020204" pitchFamily="34" charset="-122"/>
              </a:rPr>
              <a:t>本</a:t>
            </a:r>
            <a:r>
              <a:rPr lang="en-US" altLang="zh-CN" sz="1050" dirty="0" smtClean="0">
                <a:solidFill>
                  <a:srgbClr val="6AE7FF"/>
                </a:solidFill>
                <a:latin typeface="微软雅黑" panose="020B0503020204020204" pitchFamily="34" charset="-122"/>
                <a:ea typeface="微软雅黑" panose="020B0503020204020204" pitchFamily="34" charset="-122"/>
              </a:rPr>
              <a:t>PPT</a:t>
            </a:r>
            <a:r>
              <a:rPr lang="zh-CN" altLang="en-US" sz="1050" dirty="0" smtClean="0">
                <a:solidFill>
                  <a:srgbClr val="6AE7FF"/>
                </a:solidFill>
                <a:latin typeface="微软雅黑" panose="020B0503020204020204" pitchFamily="34" charset="-122"/>
                <a:ea typeface="微软雅黑" panose="020B0503020204020204" pitchFamily="34" charset="-122"/>
              </a:rPr>
              <a:t>内容</a:t>
            </a:r>
            <a:r>
              <a:rPr lang="zh-CN" altLang="zh-CN" sz="1050" dirty="0" smtClean="0">
                <a:solidFill>
                  <a:srgbClr val="6AE7FF"/>
                </a:solidFill>
                <a:latin typeface="微软雅黑" panose="020B0503020204020204" pitchFamily="34" charset="-122"/>
                <a:ea typeface="微软雅黑" panose="020B0503020204020204" pitchFamily="34" charset="-122"/>
              </a:rPr>
              <a:t>有</a:t>
            </a:r>
            <a:r>
              <a:rPr lang="zh-CN" altLang="zh-CN" sz="1050" dirty="0">
                <a:solidFill>
                  <a:srgbClr val="6AE7FF"/>
                </a:solidFill>
                <a:latin typeface="微软雅黑" panose="020B0503020204020204" pitchFamily="34" charset="-122"/>
                <a:ea typeface="微软雅黑" panose="020B0503020204020204" pitchFamily="34" charset="-122"/>
              </a:rPr>
              <a:t>任何意见</a:t>
            </a:r>
            <a:r>
              <a:rPr lang="zh-CN" altLang="zh-CN" sz="1050" dirty="0" smtClean="0">
                <a:solidFill>
                  <a:srgbClr val="6AE7FF"/>
                </a:solidFill>
                <a:latin typeface="微软雅黑" panose="020B0503020204020204" pitchFamily="34" charset="-122"/>
                <a:ea typeface="微软雅黑" panose="020B0503020204020204" pitchFamily="34" charset="-122"/>
              </a:rPr>
              <a:t>反馈</a:t>
            </a:r>
            <a:endParaRPr lang="en-US" altLang="zh-CN" sz="1050" dirty="0" smtClean="0">
              <a:solidFill>
                <a:srgbClr val="6AE7FF"/>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rgbClr val="6AE7FF"/>
                </a:solidFill>
                <a:latin typeface="微软雅黑" panose="020B0503020204020204" pitchFamily="34" charset="-122"/>
                <a:ea typeface="微软雅黑" panose="020B0503020204020204" pitchFamily="34" charset="-122"/>
                <a:cs typeface="+mn-ea"/>
                <a:sym typeface="+mn-lt"/>
              </a:rPr>
              <a:t>请登陆九州</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档案</a:t>
            </a:r>
            <a:r>
              <a:rPr lang="zh-CN" altLang="en-US" sz="1050" dirty="0">
                <a:solidFill>
                  <a:srgbClr val="6AE7FF"/>
                </a:solidFill>
                <a:latin typeface="微软雅黑" panose="020B0503020204020204" pitchFamily="34" charset="-122"/>
                <a:ea typeface="微软雅黑" panose="020B0503020204020204" pitchFamily="34" charset="-122"/>
                <a:cs typeface="+mn-ea"/>
                <a:sym typeface="+mn-lt"/>
              </a:rPr>
              <a:t>官网 </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 </a:t>
            </a:r>
            <a:r>
              <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rPr>
              <a:t>www.9zda.com  </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联系我们</a:t>
            </a:r>
            <a:endPar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北京九州科源科技发展有限公司</a:t>
            </a:r>
            <a:endPar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编制日期：</a:t>
            </a:r>
            <a:r>
              <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rPr>
              <a:t>2019</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年</a:t>
            </a:r>
            <a:r>
              <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rPr>
              <a:t>05</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月</a:t>
            </a:r>
            <a:r>
              <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rPr>
              <a:t>09</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日（版本号：</a:t>
            </a:r>
            <a:r>
              <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rPr>
              <a:t>1.0 </a:t>
            </a:r>
            <a:r>
              <a:rPr lang="zh-CN" altLang="en-US" sz="1050" dirty="0" smtClean="0">
                <a:solidFill>
                  <a:srgbClr val="6AE7FF"/>
                </a:solidFill>
                <a:latin typeface="微软雅黑" panose="020B0503020204020204" pitchFamily="34" charset="-122"/>
                <a:ea typeface="微软雅黑" panose="020B0503020204020204" pitchFamily="34" charset="-122"/>
                <a:cs typeface="+mn-ea"/>
                <a:sym typeface="+mn-lt"/>
              </a:rPr>
              <a:t>）</a:t>
            </a:r>
            <a:endParaRPr lang="en-US" altLang="zh-CN" sz="1050" dirty="0" smtClean="0">
              <a:solidFill>
                <a:srgbClr val="6AE7FF"/>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50" dirty="0">
                <a:solidFill>
                  <a:srgbClr val="6AE7FF"/>
                </a:solidFill>
                <a:latin typeface="微软雅黑" panose="020B0503020204020204" pitchFamily="34" charset="-122"/>
                <a:ea typeface="微软雅黑" panose="020B0503020204020204" pitchFamily="34" charset="-122"/>
                <a:cs typeface="+mn-ea"/>
                <a:sym typeface="+mn-lt"/>
              </a:rPr>
              <a:t>预计阅读时间 ：一目十行（</a:t>
            </a:r>
            <a:r>
              <a:rPr lang="en-US" altLang="zh-CN" sz="1050" dirty="0">
                <a:solidFill>
                  <a:srgbClr val="6AE7FF"/>
                </a:solidFill>
                <a:latin typeface="微软雅黑" panose="020B0503020204020204" pitchFamily="34" charset="-122"/>
                <a:ea typeface="微软雅黑" panose="020B0503020204020204" pitchFamily="34" charset="-122"/>
                <a:cs typeface="+mn-ea"/>
                <a:sym typeface="+mn-lt"/>
              </a:rPr>
              <a:t>2 - 3 </a:t>
            </a:r>
            <a:r>
              <a:rPr lang="zh-CN" altLang="en-US" sz="1050" dirty="0">
                <a:solidFill>
                  <a:srgbClr val="6AE7FF"/>
                </a:solidFill>
                <a:latin typeface="微软雅黑" panose="020B0503020204020204" pitchFamily="34" charset="-122"/>
                <a:ea typeface="微软雅黑" panose="020B0503020204020204" pitchFamily="34" charset="-122"/>
                <a:cs typeface="+mn-ea"/>
                <a:sym typeface="+mn-lt"/>
              </a:rPr>
              <a:t>分钟）  专心致志（</a:t>
            </a:r>
            <a:r>
              <a:rPr lang="en-US" altLang="zh-CN" sz="1050" dirty="0">
                <a:solidFill>
                  <a:srgbClr val="6AE7FF"/>
                </a:solidFill>
                <a:latin typeface="微软雅黑" panose="020B0503020204020204" pitchFamily="34" charset="-122"/>
                <a:ea typeface="微软雅黑" panose="020B0503020204020204" pitchFamily="34" charset="-122"/>
                <a:cs typeface="+mn-ea"/>
                <a:sym typeface="+mn-lt"/>
              </a:rPr>
              <a:t>15 - 20 </a:t>
            </a:r>
            <a:r>
              <a:rPr lang="zh-CN" altLang="en-US" sz="1050" dirty="0">
                <a:solidFill>
                  <a:srgbClr val="6AE7FF"/>
                </a:solidFill>
                <a:latin typeface="微软雅黑" panose="020B0503020204020204" pitchFamily="34" charset="-122"/>
                <a:ea typeface="微软雅黑" panose="020B0503020204020204" pitchFamily="34" charset="-122"/>
                <a:cs typeface="+mn-ea"/>
                <a:sym typeface="+mn-lt"/>
              </a:rPr>
              <a:t>分钟）  举一反三（</a:t>
            </a:r>
            <a:r>
              <a:rPr lang="en-US" altLang="zh-CN" sz="1050" dirty="0">
                <a:solidFill>
                  <a:srgbClr val="6AE7FF"/>
                </a:solidFill>
                <a:latin typeface="微软雅黑" panose="020B0503020204020204" pitchFamily="34" charset="-122"/>
                <a:ea typeface="微软雅黑" panose="020B0503020204020204" pitchFamily="34" charset="-122"/>
                <a:cs typeface="+mn-ea"/>
                <a:sym typeface="+mn-lt"/>
              </a:rPr>
              <a:t>30 - 60 </a:t>
            </a:r>
            <a:r>
              <a:rPr lang="zh-CN" altLang="en-US" sz="1050" dirty="0">
                <a:solidFill>
                  <a:srgbClr val="6AE7FF"/>
                </a:solidFill>
                <a:latin typeface="微软雅黑" panose="020B0503020204020204" pitchFamily="34" charset="-122"/>
                <a:ea typeface="微软雅黑" panose="020B0503020204020204" pitchFamily="34" charset="-122"/>
                <a:cs typeface="+mn-ea"/>
                <a:sym typeface="+mn-lt"/>
              </a:rPr>
              <a:t>分钟）</a:t>
            </a:r>
            <a:endParaRPr lang="en-US" altLang="zh-CN" sz="1050" dirty="0">
              <a:solidFill>
                <a:srgbClr val="6AE7FF"/>
              </a:solidFill>
              <a:latin typeface="微软雅黑" panose="020B0503020204020204" pitchFamily="34" charset="-122"/>
              <a:ea typeface="微软雅黑" panose="020B0503020204020204" pitchFamily="34" charset="-122"/>
              <a:cs typeface="+mn-ea"/>
              <a:sym typeface="+mn-lt"/>
            </a:endParaRPr>
          </a:p>
          <a:p>
            <a:pPr>
              <a:lnSpc>
                <a:spcPct val="150000"/>
              </a:lnSpc>
            </a:pPr>
            <a:endParaRPr lang="en-US" altLang="zh-CN" sz="1050" dirty="0">
              <a:solidFill>
                <a:srgbClr val="6AE7FF"/>
              </a:solidFill>
              <a:latin typeface="微软雅黑" panose="020B0503020204020204" pitchFamily="34" charset="-122"/>
              <a:ea typeface="微软雅黑" panose="020B0503020204020204" pitchFamily="34" charset="-122"/>
              <a:cs typeface="+mn-ea"/>
              <a:sym typeface="+mn-lt"/>
            </a:endParaRPr>
          </a:p>
        </p:txBody>
      </p:sp>
      <p:sp>
        <p:nvSpPr>
          <p:cNvPr id="6" name="Text Placeholder 4"/>
          <p:cNvSpPr>
            <a:spLocks noGrp="1"/>
          </p:cNvSpPr>
          <p:nvPr/>
        </p:nvSpPr>
        <p:spPr>
          <a:xfrm>
            <a:off x="1217758" y="1440969"/>
            <a:ext cx="9757118" cy="744934"/>
          </a:xfrm>
          <a:prstGeom prst="rect">
            <a:avLst/>
          </a:prstGeom>
        </p:spPr>
        <p:txBody>
          <a:bodyPr vert="horz" lIns="0" tIns="0" rIns="0" bIns="0" anchor="t"/>
          <a:lstStyle>
            <a:lvl1pPr marL="0" indent="0" algn="ctr" defTabSz="404495" rtl="0" eaLnBrk="1" latinLnBrk="0" hangingPunct="1">
              <a:lnSpc>
                <a:spcPct val="130000"/>
              </a:lnSpc>
              <a:spcBef>
                <a:spcPct val="20000"/>
              </a:spcBef>
              <a:buFont typeface="Arial" panose="020B0604020202020204"/>
              <a:buNone/>
              <a:defRPr sz="1200" kern="1200">
                <a:solidFill>
                  <a:schemeClr val="tx1">
                    <a:lumMod val="50000"/>
                    <a:lumOff val="50000"/>
                  </a:schemeClr>
                </a:solidFill>
                <a:latin typeface="Lato Regular"/>
                <a:ea typeface="+mn-ea"/>
                <a:cs typeface="Lato Regular"/>
              </a:defRPr>
            </a:lvl1pPr>
            <a:lvl2pPr marL="658495" indent="-253365" algn="l" defTabSz="404495" rtl="0" eaLnBrk="1" latinLnBrk="0" hangingPunct="1">
              <a:spcBef>
                <a:spcPct val="20000"/>
              </a:spcBef>
              <a:buFont typeface="Arial" panose="020B0604020202020204"/>
              <a:buChar char="–"/>
              <a:defRPr sz="2500" kern="1200">
                <a:solidFill>
                  <a:schemeClr val="tx1"/>
                </a:solidFill>
                <a:latin typeface="+mn-lt"/>
                <a:ea typeface="+mn-ea"/>
                <a:cs typeface="+mn-cs"/>
              </a:defRPr>
            </a:lvl2pPr>
            <a:lvl3pPr marL="1012825" indent="-202565" algn="l" defTabSz="404495" rtl="0" eaLnBrk="1" latinLnBrk="0" hangingPunct="1">
              <a:spcBef>
                <a:spcPct val="20000"/>
              </a:spcBef>
              <a:buFont typeface="Arial" panose="020B0604020202020204"/>
              <a:buChar char="•"/>
              <a:defRPr sz="2100" kern="1200">
                <a:solidFill>
                  <a:schemeClr val="tx1"/>
                </a:solidFill>
                <a:latin typeface="+mn-lt"/>
                <a:ea typeface="+mn-ea"/>
                <a:cs typeface="+mn-cs"/>
              </a:defRPr>
            </a:lvl3pPr>
            <a:lvl4pPr marL="141732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4pPr>
            <a:lvl5pPr marL="182245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5pPr>
            <a:lvl6pPr marL="222758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6pPr>
            <a:lvl7pPr marL="263271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7pPr>
            <a:lvl8pPr marL="303784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8pPr>
            <a:lvl9pPr marL="3442970" indent="-202565" algn="l" defTabSz="404495" rtl="0" eaLnBrk="1" latinLnBrk="0" hangingPunct="1">
              <a:spcBef>
                <a:spcPct val="20000"/>
              </a:spcBef>
              <a:buFont typeface="Arial" panose="020B0604020202020204"/>
              <a:buChar char="•"/>
              <a:defRPr sz="1800" kern="1200">
                <a:solidFill>
                  <a:schemeClr val="tx1"/>
                </a:solidFill>
                <a:latin typeface="+mn-lt"/>
                <a:ea typeface="+mn-ea"/>
                <a:cs typeface="+mn-cs"/>
              </a:defRPr>
            </a:lvl9pPr>
          </a:lstStyle>
          <a:p>
            <a:r>
              <a:rPr lang="zh-CN" altLang="en-US" sz="3600" b="1" dirty="0" smtClean="0">
                <a:solidFill>
                  <a:srgbClr val="6AE7FF"/>
                </a:solidFill>
                <a:latin typeface="微软雅黑" panose="020B0503020204020204" pitchFamily="34" charset="-122"/>
                <a:ea typeface="微软雅黑" panose="020B0503020204020204" pitchFamily="34" charset="-122"/>
              </a:rPr>
              <a:t>内容介绍</a:t>
            </a:r>
            <a:endParaRPr lang="en-US" altLang="zh-CN" sz="3600" b="1" dirty="0" smtClean="0">
              <a:solidFill>
                <a:srgbClr val="6AE7FF"/>
              </a:solidFill>
              <a:latin typeface="微软雅黑" panose="020B0503020204020204" pitchFamily="34" charset="-122"/>
              <a:ea typeface="微软雅黑" panose="020B0503020204020204" pitchFamily="34" charset="-122"/>
            </a:endParaRPr>
          </a:p>
        </p:txBody>
      </p:sp>
      <p:sp>
        <p:nvSpPr>
          <p:cNvPr id="7" name="矩形 16"/>
          <p:cNvSpPr>
            <a:spLocks noChangeArrowheads="1"/>
          </p:cNvSpPr>
          <p:nvPr/>
        </p:nvSpPr>
        <p:spPr bwMode="auto">
          <a:xfrm>
            <a:off x="3113184" y="5978276"/>
            <a:ext cx="76118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l" eaLnBrk="1" hangingPunct="1">
              <a:lnSpc>
                <a:spcPct val="150000"/>
              </a:lnSpc>
              <a:buFont typeface="Arial" panose="020B0604020202020204" pitchFamily="34" charset="0"/>
              <a:buChar char="•"/>
            </a:pP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endPar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520396" y="474877"/>
            <a:ext cx="8162285"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zh-CN" b="1" dirty="0" smtClean="0">
                <a:solidFill>
                  <a:srgbClr val="6AE7FF"/>
                </a:solidFill>
                <a:latin typeface="微软雅黑" panose="020B0503020204020204" pitchFamily="34" charset="-122"/>
                <a:ea typeface="微软雅黑" panose="020B0503020204020204" pitchFamily="34" charset="-122"/>
              </a:rPr>
              <a:t>档案信息化</a:t>
            </a:r>
            <a:r>
              <a:rPr lang="zh-CN" altLang="zh-CN" b="1" dirty="0">
                <a:solidFill>
                  <a:srgbClr val="6AE7FF"/>
                </a:solidFill>
                <a:latin typeface="微软雅黑" panose="020B0503020204020204" pitchFamily="34" charset="-122"/>
                <a:ea typeface="微软雅黑" panose="020B0503020204020204" pitchFamily="34" charset="-122"/>
              </a:rPr>
              <a:t>基础</a:t>
            </a:r>
            <a:r>
              <a:rPr lang="zh-CN" altLang="zh-CN" b="1" dirty="0" smtClean="0">
                <a:solidFill>
                  <a:srgbClr val="6AE7FF"/>
                </a:solidFill>
                <a:latin typeface="微软雅黑" panose="020B0503020204020204" pitchFamily="34" charset="-122"/>
                <a:ea typeface="微软雅黑" panose="020B0503020204020204" pitchFamily="34" charset="-122"/>
              </a:rPr>
              <a:t>知识系列材料</a:t>
            </a:r>
            <a:r>
              <a:rPr lang="zh-CN" altLang="en-US" b="1" dirty="0" smtClean="0">
                <a:solidFill>
                  <a:srgbClr val="6AE7FF"/>
                </a:solidFill>
                <a:latin typeface="微软雅黑" panose="020B0503020204020204" pitchFamily="34" charset="-122"/>
                <a:ea typeface="微软雅黑" panose="020B0503020204020204" pitchFamily="34" charset="-122"/>
              </a:rPr>
              <a:t>之 </a:t>
            </a:r>
            <a:r>
              <a:rPr lang="en-US" altLang="zh-CN" b="1" dirty="0" smtClean="0">
                <a:solidFill>
                  <a:srgbClr val="6AE7FF"/>
                </a:solidFill>
                <a:latin typeface="微软雅黑" panose="020B0503020204020204" pitchFamily="34" charset="-122"/>
                <a:ea typeface="微软雅黑" panose="020B0503020204020204" pitchFamily="34" charset="-122"/>
              </a:rPr>
              <a:t>—— </a:t>
            </a:r>
            <a:r>
              <a:rPr lang="zh-CN" altLang="zh-CN" b="1" dirty="0" smtClean="0">
                <a:solidFill>
                  <a:srgbClr val="6AE7FF"/>
                </a:solidFill>
                <a:latin typeface="微软雅黑" panose="020B0503020204020204" pitchFamily="34" charset="-122"/>
                <a:ea typeface="微软雅黑" panose="020B0503020204020204" pitchFamily="34" charset="-122"/>
              </a:rPr>
              <a:t>档案</a:t>
            </a:r>
            <a:r>
              <a:rPr lang="zh-CN" altLang="zh-CN" b="1" dirty="0">
                <a:solidFill>
                  <a:srgbClr val="6AE7FF"/>
                </a:solidFill>
                <a:latin typeface="微软雅黑" panose="020B0503020204020204" pitchFamily="34" charset="-122"/>
                <a:ea typeface="微软雅黑" panose="020B0503020204020204" pitchFamily="34" charset="-122"/>
              </a:rPr>
              <a:t>信息化建设的价值与</a:t>
            </a:r>
            <a:r>
              <a:rPr lang="zh-CN" altLang="zh-CN" b="1" dirty="0" smtClean="0">
                <a:solidFill>
                  <a:srgbClr val="6AE7FF"/>
                </a:solidFill>
                <a:latin typeface="微软雅黑" panose="020B0503020204020204" pitchFamily="34" charset="-122"/>
                <a:ea typeface="微软雅黑" panose="020B0503020204020204" pitchFamily="34" charset="-122"/>
              </a:rPr>
              <a:t>意义</a:t>
            </a:r>
            <a:r>
              <a:rPr lang="en-US" altLang="zh-CN" b="1" dirty="0" smtClean="0">
                <a:solidFill>
                  <a:srgbClr val="6AE7FF"/>
                </a:solidFill>
                <a:latin typeface="微软雅黑" panose="020B0503020204020204" pitchFamily="34" charset="-122"/>
                <a:ea typeface="微软雅黑" panose="020B0503020204020204" pitchFamily="34" charset="-122"/>
              </a:rPr>
              <a:t>   </a:t>
            </a:r>
            <a:r>
              <a:rPr lang="zh-CN" altLang="en-US" sz="1000" b="1" dirty="0" smtClean="0">
                <a:solidFill>
                  <a:srgbClr val="6AE7FF"/>
                </a:solidFill>
                <a:latin typeface="微软雅黑" panose="020B0503020204020204" pitchFamily="34" charset="-122"/>
                <a:ea typeface="微软雅黑" panose="020B0503020204020204" pitchFamily="34" charset="-122"/>
              </a:rPr>
              <a:t>版本号</a:t>
            </a:r>
            <a:r>
              <a:rPr lang="en-US" altLang="zh-CN" sz="1000" b="1" dirty="0" smtClean="0">
                <a:solidFill>
                  <a:srgbClr val="6AE7FF"/>
                </a:solidFill>
                <a:latin typeface="微软雅黑" panose="020B0503020204020204" pitchFamily="34" charset="-122"/>
                <a:ea typeface="微软雅黑" panose="020B0503020204020204" pitchFamily="34" charset="-122"/>
              </a:rPr>
              <a:t>1.0</a:t>
            </a:r>
            <a:endParaRPr lang="zh-CN" altLang="en-US" sz="1000" b="1" dirty="0">
              <a:solidFill>
                <a:srgbClr val="6AE7FF"/>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5" y="254635"/>
            <a:ext cx="2936240"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03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档案信息化建设阶段</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9125529" y="1334516"/>
            <a:ext cx="860425" cy="861695"/>
            <a:chOff x="14422" y="3416"/>
            <a:chExt cx="1355" cy="1357"/>
          </a:xfrm>
        </p:grpSpPr>
        <p:sp>
          <p:nvSpPr>
            <p:cNvPr id="10" name="稻壳儿小白白(http://dwz.cn/Wu2UP)"/>
            <p:cNvSpPr>
              <a:spLocks noChangeArrowheads="1"/>
            </p:cNvSpPr>
            <p:nvPr/>
          </p:nvSpPr>
          <p:spPr bwMode="auto">
            <a:xfrm>
              <a:off x="14422" y="3416"/>
              <a:ext cx="1355" cy="1357"/>
            </a:xfrm>
            <a:prstGeom prst="pentagon">
              <a:avLst/>
            </a:prstGeom>
            <a:solidFill>
              <a:srgbClr val="6AE7FF">
                <a:alpha val="30000"/>
              </a:srgbClr>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chemeClr val="bg1"/>
                </a:solidFill>
                <a:sym typeface="Arial" panose="020B0604020202020204" pitchFamily="34" charset="0"/>
              </a:endParaRPr>
            </a:p>
          </p:txBody>
        </p:sp>
        <p:sp>
          <p:nvSpPr>
            <p:cNvPr id="11" name="稻壳儿小白白(http://dwz.cn/Wu2UP)"/>
            <p:cNvSpPr/>
            <p:nvPr/>
          </p:nvSpPr>
          <p:spPr bwMode="auto">
            <a:xfrm>
              <a:off x="14775" y="3930"/>
              <a:ext cx="650" cy="583"/>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p:spPr>
          <p:txBody>
            <a:bodyPr wrap="none" anchor="ctr"/>
            <a:lstStyle/>
            <a:p>
              <a:endParaRPr lang="zh-CN" altLang="en-US">
                <a:solidFill>
                  <a:schemeClr val="bg1"/>
                </a:solidFill>
              </a:endParaRPr>
            </a:p>
          </p:txBody>
        </p:sp>
      </p:grpSp>
      <p:grpSp>
        <p:nvGrpSpPr>
          <p:cNvPr id="4" name="组合 3"/>
          <p:cNvGrpSpPr/>
          <p:nvPr/>
        </p:nvGrpSpPr>
        <p:grpSpPr>
          <a:xfrm>
            <a:off x="1694759" y="1333881"/>
            <a:ext cx="862330" cy="861695"/>
            <a:chOff x="3380" y="3416"/>
            <a:chExt cx="1358" cy="1357"/>
          </a:xfrm>
        </p:grpSpPr>
        <p:sp>
          <p:nvSpPr>
            <p:cNvPr id="8" name="稻壳儿小白白(http://dwz.cn/Wu2UP)"/>
            <p:cNvSpPr>
              <a:spLocks noChangeArrowheads="1"/>
            </p:cNvSpPr>
            <p:nvPr/>
          </p:nvSpPr>
          <p:spPr bwMode="auto">
            <a:xfrm>
              <a:off x="3380" y="3416"/>
              <a:ext cx="1358" cy="1357"/>
            </a:xfrm>
            <a:prstGeom prst="pentagon">
              <a:avLst/>
            </a:prstGeom>
            <a:solidFill>
              <a:srgbClr val="6AE7FF">
                <a:alpha val="30000"/>
              </a:srgbClr>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solidFill>
                  <a:schemeClr val="bg1"/>
                </a:solidFill>
                <a:sym typeface="Arial" panose="020B0604020202020204" pitchFamily="34" charset="0"/>
              </a:endParaRPr>
            </a:p>
          </p:txBody>
        </p:sp>
        <p:sp>
          <p:nvSpPr>
            <p:cNvPr id="12" name="稻壳儿小白白(http://dwz.cn/Wu2UP)"/>
            <p:cNvSpPr/>
            <p:nvPr/>
          </p:nvSpPr>
          <p:spPr bwMode="auto">
            <a:xfrm>
              <a:off x="3767" y="3976"/>
              <a:ext cx="582" cy="49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p:spPr>
          <p:txBody>
            <a:bodyPr wrap="none" anchor="ctr"/>
            <a:lstStyle/>
            <a:p>
              <a:endParaRPr lang="zh-CN" altLang="en-US">
                <a:solidFill>
                  <a:schemeClr val="bg1"/>
                </a:solidFill>
              </a:endParaRPr>
            </a:p>
          </p:txBody>
        </p:sp>
      </p:grpSp>
      <p:grpSp>
        <p:nvGrpSpPr>
          <p:cNvPr id="5" name="组合 4"/>
          <p:cNvGrpSpPr/>
          <p:nvPr/>
        </p:nvGrpSpPr>
        <p:grpSpPr>
          <a:xfrm>
            <a:off x="5381569" y="1333881"/>
            <a:ext cx="862330" cy="861695"/>
            <a:chOff x="8917" y="3416"/>
            <a:chExt cx="1358" cy="1357"/>
          </a:xfrm>
        </p:grpSpPr>
        <p:sp>
          <p:nvSpPr>
            <p:cNvPr id="9" name="稻壳儿小白白(http://dwz.cn/Wu2UP)"/>
            <p:cNvSpPr>
              <a:spLocks noChangeArrowheads="1"/>
            </p:cNvSpPr>
            <p:nvPr/>
          </p:nvSpPr>
          <p:spPr bwMode="auto">
            <a:xfrm>
              <a:off x="8917" y="3416"/>
              <a:ext cx="1358" cy="1357"/>
            </a:xfrm>
            <a:prstGeom prst="pentagon">
              <a:avLst/>
            </a:prstGeom>
            <a:solidFill>
              <a:srgbClr val="6AE7FF">
                <a:alpha val="30000"/>
              </a:srgbClr>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chemeClr val="bg1"/>
                </a:solidFill>
                <a:sym typeface="Arial" panose="020B0604020202020204" pitchFamily="34" charset="0"/>
              </a:endParaRPr>
            </a:p>
          </p:txBody>
        </p:sp>
        <p:sp>
          <p:nvSpPr>
            <p:cNvPr id="13" name="稻壳儿小白白(http://dwz.cn/Wu2UP)"/>
            <p:cNvSpPr/>
            <p:nvPr/>
          </p:nvSpPr>
          <p:spPr bwMode="auto">
            <a:xfrm>
              <a:off x="9260" y="3919"/>
              <a:ext cx="592" cy="60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chemeClr val="bg1"/>
                </a:solidFill>
              </a:endParaRPr>
            </a:p>
          </p:txBody>
        </p:sp>
      </p:grpSp>
      <p:sp>
        <p:nvSpPr>
          <p:cNvPr id="14" name="TextBox 76"/>
          <p:cNvSpPr txBox="1"/>
          <p:nvPr/>
        </p:nvSpPr>
        <p:spPr>
          <a:xfrm>
            <a:off x="1084524" y="2422906"/>
            <a:ext cx="208089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初期管理阶段</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951230" y="2989370"/>
            <a:ext cx="2424892" cy="1450141"/>
          </a:xfrm>
          <a:prstGeom prst="rect">
            <a:avLst/>
          </a:prstGeom>
          <a:noFill/>
          <a:effectLst/>
        </p:spPr>
        <p:txBody>
          <a:bodyPr wrap="square" rtlCol="0">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实现档案业务网络化平台化管理</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档案利用及档案审批网络化管理</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完善的数据资源及权限控制体系</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有效的档案信息防扩散管理机制</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具备较为完整的档案制度</a:t>
            </a:r>
            <a:r>
              <a:rPr lang="zh-CN" altLang="en-US" sz="1000" dirty="0">
                <a:solidFill>
                  <a:srgbClr val="10FBFE"/>
                </a:solidFill>
                <a:latin typeface="微软雅黑" panose="020B0503020204020204" pitchFamily="34" charset="-122"/>
                <a:ea typeface="微软雅黑" panose="020B0503020204020204" pitchFamily="34" charset="-122"/>
              </a:rPr>
              <a:t>管理</a:t>
            </a:r>
            <a:r>
              <a:rPr lang="zh-CN" altLang="en-US" sz="1000" dirty="0" smtClean="0">
                <a:solidFill>
                  <a:srgbClr val="10FBFE"/>
                </a:solidFill>
                <a:latin typeface="微软雅黑" panose="020B0503020204020204" pitchFamily="34" charset="-122"/>
                <a:ea typeface="微软雅黑" panose="020B0503020204020204" pitchFamily="34" charset="-122"/>
              </a:rPr>
              <a:t>体系</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具备独立档案库房及相关配套设备</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4867219" y="2422906"/>
            <a:ext cx="189166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中期融入阶段</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4598884" y="2986786"/>
            <a:ext cx="2570879" cy="1246495"/>
          </a:xfrm>
          <a:prstGeom prst="rect">
            <a:avLst/>
          </a:prstGeom>
          <a:noFill/>
          <a:effectLst/>
        </p:spPr>
        <p:txBody>
          <a:bodyPr wrap="square" rtlCol="0">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将档案系统融入到整体信息化建设环境</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单点登陆及统一身份认证机构人员同步</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与业务系统集成适时收集各类电子档案</a:t>
            </a:r>
            <a:endParaRPr lang="en-US" altLang="zh-CN" sz="1000" dirty="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与库房设备集成适时采集库房档案信息</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集成各种智能设备提升管理效率与水平</a:t>
            </a:r>
            <a:endParaRPr lang="en-US" altLang="zh-CN" sz="1100" dirty="0" smtClean="0">
              <a:solidFill>
                <a:srgbClr val="10FBFE"/>
              </a:solidFill>
              <a:latin typeface="微软雅黑" panose="020B0503020204020204" pitchFamily="34" charset="-122"/>
              <a:ea typeface="微软雅黑" panose="020B0503020204020204" pitchFamily="34" charset="-122"/>
            </a:endParaRPr>
          </a:p>
        </p:txBody>
      </p:sp>
      <p:sp>
        <p:nvSpPr>
          <p:cNvPr id="18" name="TextBox 76"/>
          <p:cNvSpPr txBox="1"/>
          <p:nvPr/>
        </p:nvSpPr>
        <p:spPr>
          <a:xfrm>
            <a:off x="8627689" y="2422906"/>
            <a:ext cx="1855470"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后期价值阶段</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7832287" y="2986786"/>
            <a:ext cx="3480318" cy="2399665"/>
          </a:xfrm>
          <a:prstGeom prst="rect">
            <a:avLst/>
          </a:prstGeom>
          <a:noFill/>
          <a:effectLst/>
        </p:spPr>
        <p:txBody>
          <a:bodyPr wrap="square" rtlCol="0">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强化管理 </a:t>
            </a:r>
            <a:r>
              <a:rPr lang="en-US" altLang="zh-CN" sz="1000" dirty="0" smtClean="0">
                <a:solidFill>
                  <a:srgbClr val="10FBFE"/>
                </a:solidFill>
                <a:latin typeface="微软雅黑" panose="020B0503020204020204" pitchFamily="34" charset="-122"/>
                <a:ea typeface="微软雅黑" panose="020B0503020204020204" pitchFamily="34" charset="-122"/>
              </a:rPr>
              <a:t>—— </a:t>
            </a:r>
            <a:r>
              <a:rPr lang="zh-CN" altLang="en-US" sz="1000" dirty="0" smtClean="0">
                <a:solidFill>
                  <a:srgbClr val="10FBFE"/>
                </a:solidFill>
                <a:latin typeface="微软雅黑" panose="020B0503020204020204" pitchFamily="34" charset="-122"/>
                <a:ea typeface="微软雅黑" panose="020B0503020204020204" pitchFamily="34" charset="-122"/>
              </a:rPr>
              <a:t>逐步增强档案</a:t>
            </a:r>
            <a:r>
              <a:rPr lang="zh-CN" altLang="en-US" sz="1000" dirty="0">
                <a:solidFill>
                  <a:srgbClr val="10FBFE"/>
                </a:solidFill>
                <a:latin typeface="微软雅黑" panose="020B0503020204020204" pitchFamily="34" charset="-122"/>
                <a:ea typeface="微软雅黑" panose="020B0503020204020204" pitchFamily="34" charset="-122"/>
              </a:rPr>
              <a:t>部门</a:t>
            </a:r>
            <a:r>
              <a:rPr lang="zh-CN" altLang="en-US" sz="1000" dirty="0" smtClean="0">
                <a:solidFill>
                  <a:srgbClr val="10FBFE"/>
                </a:solidFill>
                <a:latin typeface="微软雅黑" panose="020B0503020204020204" pitchFamily="34" charset="-122"/>
                <a:ea typeface="微软雅黑" panose="020B0503020204020204" pitchFamily="34" charset="-122"/>
              </a:rPr>
              <a:t>价值：通过档案门户宣传，扩大档案知识宣传范围、强化档案智能查询体验、增强档案资源推送力度，优化档案信息资源利用方法</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角色转化 </a:t>
            </a:r>
            <a:r>
              <a:rPr lang="en-US" altLang="zh-CN" sz="1000" dirty="0" smtClean="0">
                <a:solidFill>
                  <a:srgbClr val="10FBFE"/>
                </a:solidFill>
                <a:latin typeface="微软雅黑" panose="020B0503020204020204" pitchFamily="34" charset="-122"/>
                <a:ea typeface="微软雅黑" panose="020B0503020204020204" pitchFamily="34" charset="-122"/>
              </a:rPr>
              <a:t>—— </a:t>
            </a:r>
            <a:r>
              <a:rPr lang="zh-CN" altLang="en-US" sz="1000" dirty="0" smtClean="0">
                <a:solidFill>
                  <a:srgbClr val="10FBFE"/>
                </a:solidFill>
                <a:latin typeface="微软雅黑" panose="020B0503020204020204" pitchFamily="34" charset="-122"/>
                <a:ea typeface="微软雅黑" panose="020B0503020204020204" pitchFamily="34" charset="-122"/>
              </a:rPr>
              <a:t>档案</a:t>
            </a:r>
            <a:r>
              <a:rPr lang="zh-CN" altLang="en-US" sz="1000" dirty="0">
                <a:solidFill>
                  <a:srgbClr val="10FBFE"/>
                </a:solidFill>
                <a:latin typeface="微软雅黑" panose="020B0503020204020204" pitchFamily="34" charset="-122"/>
                <a:ea typeface="微软雅黑" panose="020B0503020204020204" pitchFamily="34" charset="-122"/>
              </a:rPr>
              <a:t>信息资源中心</a:t>
            </a:r>
            <a:r>
              <a:rPr lang="zh-CN" altLang="en-US" sz="1000" dirty="0" smtClean="0">
                <a:solidFill>
                  <a:srgbClr val="10FBFE"/>
                </a:solidFill>
                <a:latin typeface="微软雅黑" panose="020B0503020204020204" pitchFamily="34" charset="-122"/>
                <a:ea typeface="微软雅黑" panose="020B0503020204020204" pitchFamily="34" charset="-122"/>
              </a:rPr>
              <a:t>转化：逐步形成档案信息资源汇集池，逐步由档案保管部门向档案信息资源管理、信息资源利用进行转化</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数据挖掘 </a:t>
            </a:r>
            <a:r>
              <a:rPr lang="en-US" altLang="zh-CN" sz="1000" dirty="0" smtClean="0">
                <a:solidFill>
                  <a:srgbClr val="10FBFE"/>
                </a:solidFill>
                <a:latin typeface="微软雅黑" panose="020B0503020204020204" pitchFamily="34" charset="-122"/>
                <a:ea typeface="微软雅黑" panose="020B0503020204020204" pitchFamily="34" charset="-122"/>
              </a:rPr>
              <a:t>—— </a:t>
            </a:r>
            <a:r>
              <a:rPr lang="zh-CN" altLang="en-US" sz="1000" dirty="0" smtClean="0">
                <a:solidFill>
                  <a:srgbClr val="10FBFE"/>
                </a:solidFill>
                <a:latin typeface="微软雅黑" panose="020B0503020204020204" pitchFamily="34" charset="-122"/>
                <a:ea typeface="微软雅黑" panose="020B0503020204020204" pitchFamily="34" charset="-122"/>
              </a:rPr>
              <a:t>发挥档案信息资源价值：为领导决策提供真实、可靠的档案信息资源</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打通业务壁垒 </a:t>
            </a:r>
            <a:r>
              <a:rPr lang="en-US" altLang="zh-CN" sz="1000" dirty="0" smtClean="0">
                <a:solidFill>
                  <a:srgbClr val="10FBFE"/>
                </a:solidFill>
                <a:latin typeface="微软雅黑" panose="020B0503020204020204" pitchFamily="34" charset="-122"/>
                <a:ea typeface="微软雅黑" panose="020B0503020204020204" pitchFamily="34" charset="-122"/>
              </a:rPr>
              <a:t>—— </a:t>
            </a:r>
            <a:r>
              <a:rPr lang="zh-CN" altLang="en-US" sz="1000" dirty="0" smtClean="0">
                <a:solidFill>
                  <a:srgbClr val="10FBFE"/>
                </a:solidFill>
                <a:latin typeface="微软雅黑" panose="020B0503020204020204" pitchFamily="34" charset="-122"/>
                <a:ea typeface="微软雅黑" panose="020B0503020204020204" pitchFamily="34" charset="-122"/>
              </a:rPr>
              <a:t>专业档案强化档案价值：业务档案个性化、专业化、科学化管理，为企业发展助力</a:t>
            </a:r>
            <a:endParaRPr lang="en-US" altLang="zh-CN" sz="1000" dirty="0" smtClean="0">
              <a:solidFill>
                <a:srgbClr val="10FBFE"/>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4063309" y="2422906"/>
            <a:ext cx="19050" cy="3733979"/>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526353" y="2440711"/>
            <a:ext cx="23106" cy="3706649"/>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42" presetClass="entr" presetSubtype="0" fill="hold" grpId="1"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1000"/>
                            </p:stCondLst>
                            <p:childTnLst>
                              <p:par>
                                <p:cTn id="48" presetID="42" presetClass="entr" presetSubtype="0" fill="hold" grpId="1"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1000"/>
                            </p:stCondLst>
                            <p:childTnLst>
                              <p:par>
                                <p:cTn id="71" presetID="42" presetClass="entr" presetSubtype="0" fill="hold" grpId="1"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14" grpId="0"/>
      <p:bldP spid="15" grpId="0"/>
      <p:bldP spid="15" grpId="1"/>
      <p:bldP spid="16" grpId="0"/>
      <p:bldP spid="17" grpId="0"/>
      <p:bldP spid="17" grpId="1"/>
      <p:bldP spid="18" grpId="0"/>
      <p:bldP spid="19" grpId="0"/>
      <p:bldP spid="19"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05000" y="2495570"/>
            <a:ext cx="1513205" cy="1568450"/>
          </a:xfrm>
          <a:prstGeom prst="rect">
            <a:avLst/>
          </a:prstGeom>
          <a:noFill/>
        </p:spPr>
        <p:txBody>
          <a:bodyPr wrap="square" rtlCol="0">
            <a:spAutoFit/>
          </a:bodyPr>
          <a:lstStyle/>
          <a:p>
            <a:pPr algn="r"/>
            <a:r>
              <a:rPr lang="en-US" altLang="zh-CN" sz="9600" dirty="0" smtClean="0">
                <a:solidFill>
                  <a:srgbClr val="6AE7FF"/>
                </a:solidFill>
              </a:rPr>
              <a:t>04</a:t>
            </a:r>
            <a:endParaRPr lang="en-US" altLang="zh-CN" sz="9600" dirty="0">
              <a:solidFill>
                <a:srgbClr val="6AE7FF"/>
              </a:solidFill>
            </a:endParaRPr>
          </a:p>
        </p:txBody>
      </p:sp>
      <p:sp>
        <p:nvSpPr>
          <p:cNvPr id="14" name="文本框 13"/>
          <p:cNvSpPr txBox="1"/>
          <p:nvPr/>
        </p:nvSpPr>
        <p:spPr>
          <a:xfrm>
            <a:off x="4110355" y="3087062"/>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档案信息化建设目标</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5" y="254635"/>
            <a:ext cx="2898140"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04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档案信息化建设目标</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30836" name="TextBox 35"/>
          <p:cNvSpPr txBox="1">
            <a:spLocks noChangeArrowheads="1"/>
          </p:cNvSpPr>
          <p:nvPr/>
        </p:nvSpPr>
        <p:spPr bwMode="auto">
          <a:xfrm>
            <a:off x="1009494" y="2164586"/>
            <a:ext cx="42387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通过一套系统，统一标准、统一管理</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综合性信息管理平台，可以兼容所有档案的综合管理平台</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开放式接口设计、可以快速融入到用户整体信息化环境中</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开放式设备接口，可以快速接入智能库房、各种智能设备</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开放式数据结构，可以将系统中所有档案数据及电子原文迁移出系统</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底层安全平台设计，具备</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完善档案信息防扩散机制，如</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SLQ</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防注入等</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0" name="文本框 7"/>
          <p:cNvSpPr txBox="1">
            <a:spLocks noChangeArrowheads="1"/>
          </p:cNvSpPr>
          <p:nvPr/>
        </p:nvSpPr>
        <p:spPr bwMode="auto">
          <a:xfrm>
            <a:off x="1009495" y="1804405"/>
            <a:ext cx="4341787" cy="338554"/>
          </a:xfrm>
          <a:prstGeom prst="rect">
            <a:avLst/>
          </a:prstGeom>
          <a:noFill/>
          <a:ln w="9525">
            <a:noFill/>
            <a:miter lim="800000"/>
          </a:ln>
        </p:spPr>
        <p:txBody>
          <a:bodyPr wrap="square">
            <a:spAutoFit/>
          </a:bodyPr>
          <a:lstStyle/>
          <a:p>
            <a:pPr eaLnBrk="1" fontAlgn="auto" hangingPunct="1">
              <a:spcBef>
                <a:spcPts val="0"/>
              </a:spcBef>
              <a:spcAft>
                <a:spcPts val="0"/>
              </a:spcAft>
              <a:defRPr/>
            </a:pPr>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构建统一、综合、开放、安全的档案信息平台</a:t>
            </a:r>
            <a:endParaRPr lang="zh-CN" altLang="en-US" sz="1600" b="1" dirty="0">
              <a:solidFill>
                <a:schemeClr val="bg1"/>
              </a:solidFill>
              <a:latin typeface="+mn-lt"/>
              <a:ea typeface="+mn-ea"/>
            </a:endParaRPr>
          </a:p>
        </p:txBody>
      </p:sp>
      <p:sp>
        <p:nvSpPr>
          <p:cNvPr id="14" name="TextBox 35"/>
          <p:cNvSpPr txBox="1">
            <a:spLocks noChangeArrowheads="1"/>
          </p:cNvSpPr>
          <p:nvPr/>
        </p:nvSpPr>
        <p:spPr bwMode="auto">
          <a:xfrm>
            <a:off x="1009495" y="4325971"/>
            <a:ext cx="434178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在系统建设过程中，通过系统搭建式设计，让系统完全符合用户的档案业务需求，而不是被动的去适应系统</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在系统建设完成后，由于机构快速发展的不可预期性，势必导致档案业务扩展，从要求系统具备极强的扩展性与适应性，避免因为业务扩展导致系统二次开发或更换系统</a:t>
            </a:r>
            <a:endParaRPr lang="en-US" altLang="zh-CN" sz="1200" dirty="0">
              <a:solidFill>
                <a:schemeClr val="bg1"/>
              </a:solidFill>
              <a:ea typeface="微软雅黑" panose="020B0503020204020204" pitchFamily="34" charset="-122"/>
            </a:endParaRPr>
          </a:p>
        </p:txBody>
      </p:sp>
      <p:sp>
        <p:nvSpPr>
          <p:cNvPr id="15" name="文本框 7"/>
          <p:cNvSpPr txBox="1">
            <a:spLocks noChangeArrowheads="1"/>
          </p:cNvSpPr>
          <p:nvPr/>
        </p:nvSpPr>
        <p:spPr bwMode="auto">
          <a:xfrm>
            <a:off x="1009495" y="3956262"/>
            <a:ext cx="4341787" cy="338554"/>
          </a:xfrm>
          <a:prstGeom prst="rect">
            <a:avLst/>
          </a:prstGeom>
          <a:noFill/>
          <a:ln w="9525">
            <a:noFill/>
            <a:miter lim="800000"/>
          </a:ln>
        </p:spPr>
        <p:txBody>
          <a:bodyPr wrap="square">
            <a:spAutoFit/>
          </a:bodyPr>
          <a:lstStyle/>
          <a:p>
            <a:pPr>
              <a:defRPr/>
            </a:pPr>
            <a:r>
              <a:rPr lang="zh-CN" altLang="en-US" sz="1600" b="1" dirty="0" smtClean="0">
                <a:solidFill>
                  <a:srgbClr val="10FBFE"/>
                </a:solidFill>
                <a:latin typeface="微软雅黑" panose="020B0503020204020204" pitchFamily="34" charset="-122"/>
                <a:ea typeface="微软雅黑" panose="020B0503020204020204" pitchFamily="34" charset="-122"/>
              </a:rPr>
              <a:t>用户自由搭建的管理平台以满足未来业务变化</a:t>
            </a:r>
            <a:endParaRPr lang="zh-CN" altLang="en-US" sz="1600" b="1" dirty="0">
              <a:solidFill>
                <a:srgbClr val="10FBFE"/>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5791342" y="1926375"/>
            <a:ext cx="5656386" cy="3079259"/>
          </a:xfrm>
          <a:prstGeom prst="rect">
            <a:avLst/>
          </a:prstGeom>
          <a:ln w="12700">
            <a:solidFill>
              <a:srgbClr val="6AE7FF"/>
            </a:solid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0836"/>
                                        </p:tgtEl>
                                        <p:attrNameLst>
                                          <p:attrName>style.visibility</p:attrName>
                                        </p:attrNameLst>
                                      </p:cBhvr>
                                      <p:to>
                                        <p:strVal val="visible"/>
                                      </p:to>
                                    </p:set>
                                    <p:animEffect transition="in" filter="fade">
                                      <p:cBhvr>
                                        <p:cTn id="21" dur="1000"/>
                                        <p:tgtEl>
                                          <p:spTgt spid="30836"/>
                                        </p:tgtEl>
                                      </p:cBhvr>
                                    </p:animEffect>
                                    <p:anim calcmode="lin" valueType="num">
                                      <p:cBhvr>
                                        <p:cTn id="22" dur="1000" fill="hold"/>
                                        <p:tgtEl>
                                          <p:spTgt spid="30836"/>
                                        </p:tgtEl>
                                        <p:attrNameLst>
                                          <p:attrName>ppt_x</p:attrName>
                                        </p:attrNameLst>
                                      </p:cBhvr>
                                      <p:tavLst>
                                        <p:tav tm="0">
                                          <p:val>
                                            <p:strVal val="#ppt_x"/>
                                          </p:val>
                                        </p:tav>
                                        <p:tav tm="100000">
                                          <p:val>
                                            <p:strVal val="#ppt_x"/>
                                          </p:val>
                                        </p:tav>
                                      </p:tavLst>
                                    </p:anim>
                                    <p:anim calcmode="lin" valueType="num">
                                      <p:cBhvr>
                                        <p:cTn id="23" dur="1000" fill="hold"/>
                                        <p:tgtEl>
                                          <p:spTgt spid="308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30836" grpId="0"/>
      <p:bldP spid="50"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746803" y="1893913"/>
            <a:ext cx="595168" cy="595168"/>
            <a:chOff x="6096000" y="4371976"/>
            <a:chExt cx="595168" cy="595168"/>
          </a:xfrm>
        </p:grpSpPr>
        <p:sp>
          <p:nvSpPr>
            <p:cNvPr id="11" name="矩形: 圆角 8"/>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statistics-on-laptop_82095"/>
            <p:cNvSpPr>
              <a:spLocks noChangeAspect="1"/>
            </p:cNvSpPr>
            <p:nvPr/>
          </p:nvSpPr>
          <p:spPr bwMode="auto">
            <a:xfrm>
              <a:off x="6199456" y="4525560"/>
              <a:ext cx="388257" cy="28800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6AE7FF"/>
            </a:solidFill>
            <a:ln>
              <a:noFill/>
            </a:ln>
          </p:spPr>
        </p:sp>
      </p:grpSp>
      <p:grpSp>
        <p:nvGrpSpPr>
          <p:cNvPr id="36" name="组合 35"/>
          <p:cNvGrpSpPr/>
          <p:nvPr/>
        </p:nvGrpSpPr>
        <p:grpSpPr>
          <a:xfrm>
            <a:off x="4822624" y="1884593"/>
            <a:ext cx="595168" cy="595168"/>
            <a:chOff x="6096000" y="4371976"/>
            <a:chExt cx="595168" cy="595168"/>
          </a:xfrm>
        </p:grpSpPr>
        <p:sp>
          <p:nvSpPr>
            <p:cNvPr id="37" name="矩形: 圆角 36"/>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8" name="statistics-on-laptop_82095"/>
            <p:cNvSpPr>
              <a:spLocks noChangeAspect="1"/>
            </p:cNvSpPr>
            <p:nvPr/>
          </p:nvSpPr>
          <p:spPr bwMode="auto">
            <a:xfrm>
              <a:off x="6205958" y="4475432"/>
              <a:ext cx="375253" cy="388257"/>
            </a:xfrm>
            <a:custGeom>
              <a:avLst/>
              <a:gdLst>
                <a:gd name="connsiteX0" fmla="*/ 153872 w 320675"/>
                <a:gd name="connsiteY0" fmla="*/ 11112 h 331787"/>
                <a:gd name="connsiteX1" fmla="*/ 153872 w 320675"/>
                <a:gd name="connsiteY1" fmla="*/ 161105 h 331787"/>
                <a:gd name="connsiteX2" fmla="*/ 166803 w 320675"/>
                <a:gd name="connsiteY2" fmla="*/ 177915 h 331787"/>
                <a:gd name="connsiteX3" fmla="*/ 170682 w 320675"/>
                <a:gd name="connsiteY3" fmla="*/ 177915 h 331787"/>
                <a:gd name="connsiteX4" fmla="*/ 186198 w 320675"/>
                <a:gd name="connsiteY4" fmla="*/ 168864 h 331787"/>
                <a:gd name="connsiteX5" fmla="*/ 250851 w 320675"/>
                <a:gd name="connsiteY5" fmla="*/ 39559 h 331787"/>
                <a:gd name="connsiteX6" fmla="*/ 320675 w 320675"/>
                <a:gd name="connsiteY6" fmla="*/ 171450 h 331787"/>
                <a:gd name="connsiteX7" fmla="*/ 160337 w 320675"/>
                <a:gd name="connsiteY7" fmla="*/ 331787 h 331787"/>
                <a:gd name="connsiteX8" fmla="*/ 0 w 320675"/>
                <a:gd name="connsiteY8" fmla="*/ 171450 h 331787"/>
                <a:gd name="connsiteX9" fmla="*/ 153872 w 320675"/>
                <a:gd name="connsiteY9" fmla="*/ 11112 h 331787"/>
                <a:gd name="connsiteX10" fmla="*/ 169862 w 320675"/>
                <a:gd name="connsiteY10" fmla="*/ 0 h 331787"/>
                <a:gd name="connsiteX11" fmla="*/ 242887 w 320675"/>
                <a:gd name="connsiteY11" fmla="*/ 16810 h 331787"/>
                <a:gd name="connsiteX12" fmla="*/ 169862 w 320675"/>
                <a:gd name="connsiteY12" fmla="*/ 160338 h 331787"/>
                <a:gd name="connsiteX13" fmla="*/ 169862 w 320675"/>
                <a:gd name="connsiteY13"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675" h="331787">
                  <a:moveTo>
                    <a:pt x="153872" y="11112"/>
                  </a:moveTo>
                  <a:cubicBezTo>
                    <a:pt x="153872" y="11112"/>
                    <a:pt x="153872" y="11112"/>
                    <a:pt x="153872" y="161105"/>
                  </a:cubicBezTo>
                  <a:cubicBezTo>
                    <a:pt x="153872" y="168864"/>
                    <a:pt x="159044" y="175329"/>
                    <a:pt x="166803" y="177915"/>
                  </a:cubicBezTo>
                  <a:cubicBezTo>
                    <a:pt x="168096" y="177915"/>
                    <a:pt x="169389" y="177915"/>
                    <a:pt x="170682" y="177915"/>
                  </a:cubicBezTo>
                  <a:cubicBezTo>
                    <a:pt x="177147" y="177915"/>
                    <a:pt x="183612" y="174036"/>
                    <a:pt x="186198" y="168864"/>
                  </a:cubicBezTo>
                  <a:cubicBezTo>
                    <a:pt x="186198" y="168864"/>
                    <a:pt x="186198" y="168864"/>
                    <a:pt x="250851" y="39559"/>
                  </a:cubicBezTo>
                  <a:cubicBezTo>
                    <a:pt x="293521" y="69299"/>
                    <a:pt x="320675" y="117142"/>
                    <a:pt x="320675" y="171450"/>
                  </a:cubicBezTo>
                  <a:cubicBezTo>
                    <a:pt x="320675" y="260670"/>
                    <a:pt x="248265" y="331787"/>
                    <a:pt x="160337" y="331787"/>
                  </a:cubicBezTo>
                  <a:cubicBezTo>
                    <a:pt x="72410" y="331787"/>
                    <a:pt x="0" y="260670"/>
                    <a:pt x="0" y="171450"/>
                  </a:cubicBezTo>
                  <a:cubicBezTo>
                    <a:pt x="0" y="84816"/>
                    <a:pt x="68531" y="14991"/>
                    <a:pt x="153872" y="11112"/>
                  </a:cubicBezTo>
                  <a:close/>
                  <a:moveTo>
                    <a:pt x="169862" y="0"/>
                  </a:moveTo>
                  <a:cubicBezTo>
                    <a:pt x="195942" y="0"/>
                    <a:pt x="242887" y="16810"/>
                    <a:pt x="242887" y="16810"/>
                  </a:cubicBezTo>
                  <a:cubicBezTo>
                    <a:pt x="242887" y="16810"/>
                    <a:pt x="242887" y="16810"/>
                    <a:pt x="169862" y="160338"/>
                  </a:cubicBezTo>
                  <a:cubicBezTo>
                    <a:pt x="169862" y="160338"/>
                    <a:pt x="169862" y="160338"/>
                    <a:pt x="169862" y="0"/>
                  </a:cubicBezTo>
                  <a:close/>
                </a:path>
              </a:pathLst>
            </a:custGeom>
            <a:solidFill>
              <a:srgbClr val="6AE7FF"/>
            </a:solidFill>
            <a:ln>
              <a:noFill/>
            </a:ln>
          </p:spPr>
          <p:txBody>
            <a:bodyPr/>
            <a:lstStyle/>
            <a:p>
              <a:endParaRPr lang="zh-CN" altLang="en-US"/>
            </a:p>
          </p:txBody>
        </p:sp>
      </p:grpSp>
      <p:grpSp>
        <p:nvGrpSpPr>
          <p:cNvPr id="39" name="组合 38"/>
          <p:cNvGrpSpPr/>
          <p:nvPr/>
        </p:nvGrpSpPr>
        <p:grpSpPr>
          <a:xfrm>
            <a:off x="1710623" y="1893919"/>
            <a:ext cx="595168" cy="595168"/>
            <a:chOff x="6096000" y="4371976"/>
            <a:chExt cx="595168" cy="595168"/>
          </a:xfrm>
        </p:grpSpPr>
        <p:sp>
          <p:nvSpPr>
            <p:cNvPr id="40" name="矩形: 圆角 39"/>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1" name="statistics-on-laptop_82095"/>
            <p:cNvSpPr>
              <a:spLocks noChangeAspect="1"/>
            </p:cNvSpPr>
            <p:nvPr/>
          </p:nvSpPr>
          <p:spPr bwMode="auto">
            <a:xfrm>
              <a:off x="6199456" y="4538897"/>
              <a:ext cx="388257" cy="261326"/>
            </a:xfrm>
            <a:custGeom>
              <a:avLst/>
              <a:gdLst>
                <a:gd name="connsiteX0" fmla="*/ 139872 w 330200"/>
                <a:gd name="connsiteY0" fmla="*/ 160338 h 222250"/>
                <a:gd name="connsiteX1" fmla="*/ 295103 w 330200"/>
                <a:gd name="connsiteY1" fmla="*/ 160338 h 222250"/>
                <a:gd name="connsiteX2" fmla="*/ 301625 w 330200"/>
                <a:gd name="connsiteY2" fmla="*/ 167266 h 222250"/>
                <a:gd name="connsiteX3" fmla="*/ 295103 w 330200"/>
                <a:gd name="connsiteY3" fmla="*/ 173038 h 222250"/>
                <a:gd name="connsiteX4" fmla="*/ 139872 w 330200"/>
                <a:gd name="connsiteY4" fmla="*/ 173038 h 222250"/>
                <a:gd name="connsiteX5" fmla="*/ 133350 w 330200"/>
                <a:gd name="connsiteY5" fmla="*/ 167266 h 222250"/>
                <a:gd name="connsiteX6" fmla="*/ 139872 w 330200"/>
                <a:gd name="connsiteY6" fmla="*/ 160338 h 222250"/>
                <a:gd name="connsiteX7" fmla="*/ 14287 w 330200"/>
                <a:gd name="connsiteY7" fmla="*/ 106363 h 222250"/>
                <a:gd name="connsiteX8" fmla="*/ 14287 w 330200"/>
                <a:gd name="connsiteY8" fmla="*/ 201533 h 222250"/>
                <a:gd name="connsiteX9" fmla="*/ 20732 w 330200"/>
                <a:gd name="connsiteY9" fmla="*/ 207963 h 222250"/>
                <a:gd name="connsiteX10" fmla="*/ 309467 w 330200"/>
                <a:gd name="connsiteY10" fmla="*/ 207963 h 222250"/>
                <a:gd name="connsiteX11" fmla="*/ 315912 w 330200"/>
                <a:gd name="connsiteY11" fmla="*/ 201533 h 222250"/>
                <a:gd name="connsiteX12" fmla="*/ 315912 w 330200"/>
                <a:gd name="connsiteY12" fmla="*/ 106363 h 222250"/>
                <a:gd name="connsiteX13" fmla="*/ 14287 w 330200"/>
                <a:gd name="connsiteY13" fmla="*/ 106363 h 222250"/>
                <a:gd name="connsiteX14" fmla="*/ 14287 w 330200"/>
                <a:gd name="connsiteY14" fmla="*/ 53975 h 222250"/>
                <a:gd name="connsiteX15" fmla="*/ 14287 w 330200"/>
                <a:gd name="connsiteY15" fmla="*/ 92075 h 222250"/>
                <a:gd name="connsiteX16" fmla="*/ 315912 w 330200"/>
                <a:gd name="connsiteY16" fmla="*/ 92075 h 222250"/>
                <a:gd name="connsiteX17" fmla="*/ 315912 w 330200"/>
                <a:gd name="connsiteY17" fmla="*/ 53975 h 222250"/>
                <a:gd name="connsiteX18" fmla="*/ 20732 w 330200"/>
                <a:gd name="connsiteY18" fmla="*/ 14288 h 222250"/>
                <a:gd name="connsiteX19" fmla="*/ 14287 w 330200"/>
                <a:gd name="connsiteY19" fmla="*/ 20972 h 222250"/>
                <a:gd name="connsiteX20" fmla="*/ 14287 w 330200"/>
                <a:gd name="connsiteY20" fmla="*/ 39688 h 222250"/>
                <a:gd name="connsiteX21" fmla="*/ 315912 w 330200"/>
                <a:gd name="connsiteY21" fmla="*/ 39688 h 222250"/>
                <a:gd name="connsiteX22" fmla="*/ 315912 w 330200"/>
                <a:gd name="connsiteY22" fmla="*/ 20972 h 222250"/>
                <a:gd name="connsiteX23" fmla="*/ 309467 w 330200"/>
                <a:gd name="connsiteY23" fmla="*/ 14288 h 222250"/>
                <a:gd name="connsiteX24" fmla="*/ 20732 w 330200"/>
                <a:gd name="connsiteY24" fmla="*/ 14288 h 222250"/>
                <a:gd name="connsiteX25" fmla="*/ 20637 w 330200"/>
                <a:gd name="connsiteY25" fmla="*/ 0 h 222250"/>
                <a:gd name="connsiteX26" fmla="*/ 309563 w 330200"/>
                <a:gd name="connsiteY26" fmla="*/ 0 h 222250"/>
                <a:gd name="connsiteX27" fmla="*/ 330200 w 330200"/>
                <a:gd name="connsiteY27" fmla="*/ 20674 h 222250"/>
                <a:gd name="connsiteX28" fmla="*/ 330200 w 330200"/>
                <a:gd name="connsiteY28" fmla="*/ 201576 h 222250"/>
                <a:gd name="connsiteX29" fmla="*/ 309563 w 330200"/>
                <a:gd name="connsiteY29" fmla="*/ 222250 h 222250"/>
                <a:gd name="connsiteX30" fmla="*/ 20637 w 330200"/>
                <a:gd name="connsiteY30" fmla="*/ 222250 h 222250"/>
                <a:gd name="connsiteX31" fmla="*/ 0 w 330200"/>
                <a:gd name="connsiteY31" fmla="*/ 201576 h 222250"/>
                <a:gd name="connsiteX32" fmla="*/ 0 w 330200"/>
                <a:gd name="connsiteY32" fmla="*/ 20674 h 222250"/>
                <a:gd name="connsiteX33" fmla="*/ 20637 w 330200"/>
                <a:gd name="connsiteY33"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222250">
                  <a:moveTo>
                    <a:pt x="139872" y="160338"/>
                  </a:moveTo>
                  <a:cubicBezTo>
                    <a:pt x="139872" y="160338"/>
                    <a:pt x="139872" y="160338"/>
                    <a:pt x="295103" y="160338"/>
                  </a:cubicBezTo>
                  <a:cubicBezTo>
                    <a:pt x="297712" y="160338"/>
                    <a:pt x="301625" y="163802"/>
                    <a:pt x="301625" y="167266"/>
                  </a:cubicBezTo>
                  <a:cubicBezTo>
                    <a:pt x="301625" y="170729"/>
                    <a:pt x="297712" y="173038"/>
                    <a:pt x="295103" y="173038"/>
                  </a:cubicBezTo>
                  <a:cubicBezTo>
                    <a:pt x="295103" y="173038"/>
                    <a:pt x="295103" y="173038"/>
                    <a:pt x="139872" y="173038"/>
                  </a:cubicBezTo>
                  <a:cubicBezTo>
                    <a:pt x="135959" y="173038"/>
                    <a:pt x="133350" y="170729"/>
                    <a:pt x="133350" y="167266"/>
                  </a:cubicBezTo>
                  <a:cubicBezTo>
                    <a:pt x="133350" y="163802"/>
                    <a:pt x="135959" y="160338"/>
                    <a:pt x="139872" y="160338"/>
                  </a:cubicBezTo>
                  <a:close/>
                  <a:moveTo>
                    <a:pt x="14287" y="106363"/>
                  </a:moveTo>
                  <a:cubicBezTo>
                    <a:pt x="14287" y="106363"/>
                    <a:pt x="14287" y="106363"/>
                    <a:pt x="14287" y="201533"/>
                  </a:cubicBezTo>
                  <a:cubicBezTo>
                    <a:pt x="14287" y="205391"/>
                    <a:pt x="16865" y="207963"/>
                    <a:pt x="20732" y="207963"/>
                  </a:cubicBezTo>
                  <a:cubicBezTo>
                    <a:pt x="20732" y="207963"/>
                    <a:pt x="20732" y="207963"/>
                    <a:pt x="309467" y="207963"/>
                  </a:cubicBezTo>
                  <a:cubicBezTo>
                    <a:pt x="313334" y="207963"/>
                    <a:pt x="315912" y="205391"/>
                    <a:pt x="315912" y="201533"/>
                  </a:cubicBezTo>
                  <a:cubicBezTo>
                    <a:pt x="315912" y="201533"/>
                    <a:pt x="315912" y="201533"/>
                    <a:pt x="315912" y="106363"/>
                  </a:cubicBezTo>
                  <a:cubicBezTo>
                    <a:pt x="315912" y="106363"/>
                    <a:pt x="315912" y="106363"/>
                    <a:pt x="14287" y="106363"/>
                  </a:cubicBezTo>
                  <a:close/>
                  <a:moveTo>
                    <a:pt x="14287" y="53975"/>
                  </a:moveTo>
                  <a:lnTo>
                    <a:pt x="14287" y="92075"/>
                  </a:lnTo>
                  <a:lnTo>
                    <a:pt x="315912" y="92075"/>
                  </a:lnTo>
                  <a:lnTo>
                    <a:pt x="315912" y="53975"/>
                  </a:lnTo>
                  <a:close/>
                  <a:moveTo>
                    <a:pt x="20732" y="14288"/>
                  </a:moveTo>
                  <a:cubicBezTo>
                    <a:pt x="16865" y="14288"/>
                    <a:pt x="14287" y="16961"/>
                    <a:pt x="14287" y="20972"/>
                  </a:cubicBezTo>
                  <a:cubicBezTo>
                    <a:pt x="14287" y="20972"/>
                    <a:pt x="14287" y="20972"/>
                    <a:pt x="14287" y="39688"/>
                  </a:cubicBezTo>
                  <a:cubicBezTo>
                    <a:pt x="14287" y="39688"/>
                    <a:pt x="14287" y="39688"/>
                    <a:pt x="315912" y="39688"/>
                  </a:cubicBezTo>
                  <a:cubicBezTo>
                    <a:pt x="315912" y="39688"/>
                    <a:pt x="315912" y="39688"/>
                    <a:pt x="315912" y="20972"/>
                  </a:cubicBezTo>
                  <a:cubicBezTo>
                    <a:pt x="315912" y="16961"/>
                    <a:pt x="313334" y="14288"/>
                    <a:pt x="309467" y="14288"/>
                  </a:cubicBezTo>
                  <a:cubicBezTo>
                    <a:pt x="309467" y="14288"/>
                    <a:pt x="309467" y="14288"/>
                    <a:pt x="20732" y="14288"/>
                  </a:cubicBezTo>
                  <a:close/>
                  <a:moveTo>
                    <a:pt x="20637" y="0"/>
                  </a:moveTo>
                  <a:cubicBezTo>
                    <a:pt x="20637" y="0"/>
                    <a:pt x="20637" y="0"/>
                    <a:pt x="309563" y="0"/>
                  </a:cubicBezTo>
                  <a:cubicBezTo>
                    <a:pt x="321171" y="0"/>
                    <a:pt x="330200" y="9045"/>
                    <a:pt x="330200" y="20674"/>
                  </a:cubicBezTo>
                  <a:cubicBezTo>
                    <a:pt x="330200" y="20674"/>
                    <a:pt x="330200" y="20674"/>
                    <a:pt x="330200" y="201576"/>
                  </a:cubicBezTo>
                  <a:cubicBezTo>
                    <a:pt x="330200" y="213205"/>
                    <a:pt x="321171" y="222250"/>
                    <a:pt x="309563" y="222250"/>
                  </a:cubicBezTo>
                  <a:cubicBezTo>
                    <a:pt x="309563" y="222250"/>
                    <a:pt x="309563" y="222250"/>
                    <a:pt x="20637" y="222250"/>
                  </a:cubicBezTo>
                  <a:cubicBezTo>
                    <a:pt x="9029" y="222250"/>
                    <a:pt x="0" y="213205"/>
                    <a:pt x="0" y="201576"/>
                  </a:cubicBezTo>
                  <a:cubicBezTo>
                    <a:pt x="0" y="201576"/>
                    <a:pt x="0" y="201576"/>
                    <a:pt x="0" y="20674"/>
                  </a:cubicBezTo>
                  <a:cubicBezTo>
                    <a:pt x="0" y="9045"/>
                    <a:pt x="9029" y="0"/>
                    <a:pt x="20637" y="0"/>
                  </a:cubicBezTo>
                  <a:close/>
                </a:path>
              </a:pathLst>
            </a:custGeom>
            <a:solidFill>
              <a:srgbClr val="6AE7FF"/>
            </a:solidFill>
            <a:ln>
              <a:noFill/>
            </a:ln>
          </p:spPr>
          <p:txBody>
            <a:bodyPr/>
            <a:lstStyle/>
            <a:p>
              <a:endParaRPr lang="zh-CN" altLang="en-US"/>
            </a:p>
          </p:txBody>
        </p:sp>
      </p:grpSp>
      <p:grpSp>
        <p:nvGrpSpPr>
          <p:cNvPr id="42" name="组合 41"/>
          <p:cNvGrpSpPr/>
          <p:nvPr/>
        </p:nvGrpSpPr>
        <p:grpSpPr>
          <a:xfrm>
            <a:off x="3786446" y="1893919"/>
            <a:ext cx="595168" cy="595168"/>
            <a:chOff x="6096000" y="4371976"/>
            <a:chExt cx="595168" cy="595168"/>
          </a:xfrm>
        </p:grpSpPr>
        <p:sp>
          <p:nvSpPr>
            <p:cNvPr id="43" name="矩形: 圆角 42"/>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4" name="statistics-on-laptop_82095"/>
            <p:cNvSpPr>
              <a:spLocks noChangeAspect="1"/>
            </p:cNvSpPr>
            <p:nvPr/>
          </p:nvSpPr>
          <p:spPr bwMode="auto">
            <a:xfrm>
              <a:off x="6245188" y="4475432"/>
              <a:ext cx="296793" cy="388257"/>
            </a:xfrm>
            <a:custGeom>
              <a:avLst/>
              <a:gdLst>
                <a:gd name="connsiteX0" fmla="*/ 50800 w 252413"/>
                <a:gd name="connsiteY0" fmla="*/ 263525 h 330200"/>
                <a:gd name="connsiteX1" fmla="*/ 201613 w 252413"/>
                <a:gd name="connsiteY1" fmla="*/ 263525 h 330200"/>
                <a:gd name="connsiteX2" fmla="*/ 201613 w 252413"/>
                <a:gd name="connsiteY2" fmla="*/ 284163 h 330200"/>
                <a:gd name="connsiteX3" fmla="*/ 50800 w 252413"/>
                <a:gd name="connsiteY3" fmla="*/ 284163 h 330200"/>
                <a:gd name="connsiteX4" fmla="*/ 50800 w 252413"/>
                <a:gd name="connsiteY4" fmla="*/ 211137 h 330200"/>
                <a:gd name="connsiteX5" fmla="*/ 201613 w 252413"/>
                <a:gd name="connsiteY5" fmla="*/ 211137 h 330200"/>
                <a:gd name="connsiteX6" fmla="*/ 201613 w 252413"/>
                <a:gd name="connsiteY6" fmla="*/ 231775 h 330200"/>
                <a:gd name="connsiteX7" fmla="*/ 50800 w 252413"/>
                <a:gd name="connsiteY7" fmla="*/ 231775 h 330200"/>
                <a:gd name="connsiteX8" fmla="*/ 50800 w 252413"/>
                <a:gd name="connsiteY8" fmla="*/ 160337 h 330200"/>
                <a:gd name="connsiteX9" fmla="*/ 201613 w 252413"/>
                <a:gd name="connsiteY9" fmla="*/ 160337 h 330200"/>
                <a:gd name="connsiteX10" fmla="*/ 201613 w 252413"/>
                <a:gd name="connsiteY10" fmla="*/ 180975 h 330200"/>
                <a:gd name="connsiteX11" fmla="*/ 50800 w 252413"/>
                <a:gd name="connsiteY11" fmla="*/ 180975 h 330200"/>
                <a:gd name="connsiteX12" fmla="*/ 50800 w 252413"/>
                <a:gd name="connsiteY12" fmla="*/ 107950 h 330200"/>
                <a:gd name="connsiteX13" fmla="*/ 115888 w 252413"/>
                <a:gd name="connsiteY13" fmla="*/ 107950 h 330200"/>
                <a:gd name="connsiteX14" fmla="*/ 115888 w 252413"/>
                <a:gd name="connsiteY14" fmla="*/ 128588 h 330200"/>
                <a:gd name="connsiteX15" fmla="*/ 50800 w 252413"/>
                <a:gd name="connsiteY15" fmla="*/ 128588 h 330200"/>
                <a:gd name="connsiteX16" fmla="*/ 50800 w 252413"/>
                <a:gd name="connsiteY16" fmla="*/ 55562 h 330200"/>
                <a:gd name="connsiteX17" fmla="*/ 115888 w 252413"/>
                <a:gd name="connsiteY17" fmla="*/ 55562 h 330200"/>
                <a:gd name="connsiteX18" fmla="*/ 115888 w 252413"/>
                <a:gd name="connsiteY18" fmla="*/ 76200 h 330200"/>
                <a:gd name="connsiteX19" fmla="*/ 50800 w 252413"/>
                <a:gd name="connsiteY19" fmla="*/ 76200 h 330200"/>
                <a:gd name="connsiteX20" fmla="*/ 166688 w 252413"/>
                <a:gd name="connsiteY20" fmla="*/ 26987 h 330200"/>
                <a:gd name="connsiteX21" fmla="*/ 166688 w 252413"/>
                <a:gd name="connsiteY21" fmla="*/ 74612 h 330200"/>
                <a:gd name="connsiteX22" fmla="*/ 215901 w 252413"/>
                <a:gd name="connsiteY22" fmla="*/ 74612 h 330200"/>
                <a:gd name="connsiteX23" fmla="*/ 22225 w 252413"/>
                <a:gd name="connsiteY23" fmla="*/ 20637 h 330200"/>
                <a:gd name="connsiteX24" fmla="*/ 22225 w 252413"/>
                <a:gd name="connsiteY24" fmla="*/ 309562 h 330200"/>
                <a:gd name="connsiteX25" fmla="*/ 231775 w 252413"/>
                <a:gd name="connsiteY25" fmla="*/ 309562 h 330200"/>
                <a:gd name="connsiteX26" fmla="*/ 231775 w 252413"/>
                <a:gd name="connsiteY26" fmla="*/ 95250 h 330200"/>
                <a:gd name="connsiteX27" fmla="*/ 146050 w 252413"/>
                <a:gd name="connsiteY27" fmla="*/ 95250 h 330200"/>
                <a:gd name="connsiteX28" fmla="*/ 146050 w 252413"/>
                <a:gd name="connsiteY28" fmla="*/ 20637 h 330200"/>
                <a:gd name="connsiteX29" fmla="*/ 0 w 252413"/>
                <a:gd name="connsiteY29" fmla="*/ 0 h 330200"/>
                <a:gd name="connsiteX30" fmla="*/ 168275 w 252413"/>
                <a:gd name="connsiteY30" fmla="*/ 0 h 330200"/>
                <a:gd name="connsiteX31" fmla="*/ 252413 w 252413"/>
                <a:gd name="connsiteY31" fmla="*/ 82550 h 330200"/>
                <a:gd name="connsiteX32" fmla="*/ 252413 w 252413"/>
                <a:gd name="connsiteY32" fmla="*/ 330200 h 330200"/>
                <a:gd name="connsiteX33" fmla="*/ 0 w 252413"/>
                <a:gd name="connsiteY33"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413" h="330200">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rgbClr val="6AE7FF"/>
            </a:solidFill>
            <a:ln>
              <a:noFill/>
            </a:ln>
          </p:spPr>
          <p:txBody>
            <a:bodyPr/>
            <a:lstStyle/>
            <a:p>
              <a:endParaRPr lang="zh-CN" altLang="en-US"/>
            </a:p>
          </p:txBody>
        </p:sp>
      </p:grpSp>
      <p:sp>
        <p:nvSpPr>
          <p:cNvPr id="15" name="文本框 7"/>
          <p:cNvSpPr txBox="1">
            <a:spLocks noChangeArrowheads="1"/>
          </p:cNvSpPr>
          <p:nvPr/>
        </p:nvSpPr>
        <p:spPr bwMode="auto">
          <a:xfrm>
            <a:off x="588835" y="2612756"/>
            <a:ext cx="862113" cy="245110"/>
          </a:xfrm>
          <a:prstGeom prst="rect">
            <a:avLst/>
          </a:prstGeom>
          <a:noFill/>
          <a:ln w="9525">
            <a:noFill/>
            <a:miter lim="800000"/>
          </a:ln>
        </p:spPr>
        <p:txBody>
          <a:bodyPr wrap="square">
            <a:spAutoFit/>
          </a:bodyPr>
          <a:lstStyle/>
          <a:p>
            <a:pPr>
              <a:defRPr/>
            </a:pPr>
            <a:r>
              <a:rPr lang="zh-CN" altLang="en-US" sz="1000" b="1" dirty="0" smtClean="0">
                <a:solidFill>
                  <a:srgbClr val="10FBFE"/>
                </a:solidFill>
                <a:latin typeface="微软雅黑" panose="020B0503020204020204" pitchFamily="34" charset="-122"/>
                <a:ea typeface="微软雅黑" panose="020B0503020204020204" pitchFamily="34" charset="-122"/>
              </a:rPr>
              <a:t>运行有效化</a:t>
            </a:r>
            <a:endParaRPr lang="zh-CN" altLang="en-US" sz="1000" b="1" dirty="0">
              <a:solidFill>
                <a:srgbClr val="10FBFE"/>
              </a:solidFill>
              <a:latin typeface="微软雅黑" panose="020B0503020204020204" pitchFamily="34" charset="-122"/>
              <a:ea typeface="微软雅黑" panose="020B0503020204020204" pitchFamily="34" charset="-122"/>
            </a:endParaRPr>
          </a:p>
        </p:txBody>
      </p:sp>
      <p:sp>
        <p:nvSpPr>
          <p:cNvPr id="16" name="TextBox 35"/>
          <p:cNvSpPr txBox="1">
            <a:spLocks noChangeArrowheads="1"/>
          </p:cNvSpPr>
          <p:nvPr/>
        </p:nvSpPr>
        <p:spPr bwMode="auto">
          <a:xfrm>
            <a:off x="882021" y="3886010"/>
            <a:ext cx="446976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通过档案信息管理平台的搭建，逐步形成档案信息资源池，实现传统档案管理模式向信息化、平台化、资源化方向转变，由被动的档案信息查询利用向主动式档案信息推送转变，由档案保管部门向档案信息资源开发利用部门转变，最终全面提升档案信息资源的价值，全面提高档案信息资源管理与服务水平</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17" name="文本框 7"/>
          <p:cNvSpPr txBox="1">
            <a:spLocks noChangeArrowheads="1"/>
          </p:cNvSpPr>
          <p:nvPr/>
        </p:nvSpPr>
        <p:spPr bwMode="auto">
          <a:xfrm>
            <a:off x="900459" y="3269994"/>
            <a:ext cx="4520936" cy="584775"/>
          </a:xfrm>
          <a:prstGeom prst="rect">
            <a:avLst/>
          </a:prstGeom>
          <a:noFill/>
          <a:ln w="9525">
            <a:noFill/>
            <a:miter lim="800000"/>
          </a:ln>
        </p:spPr>
        <p:txBody>
          <a:bodyPr wrap="square">
            <a:spAutoFit/>
          </a:bodyPr>
          <a:lstStyle/>
          <a:p>
            <a:pPr>
              <a:defRPr/>
            </a:pPr>
            <a:r>
              <a:rPr lang="zh-CN" altLang="en-US" sz="1600" b="1" dirty="0" smtClean="0">
                <a:solidFill>
                  <a:srgbClr val="10FBFE"/>
                </a:solidFill>
                <a:latin typeface="微软雅黑" panose="020B0503020204020204" pitchFamily="34" charset="-122"/>
                <a:ea typeface="微软雅黑" panose="020B0503020204020204" pitchFamily="34" charset="-122"/>
              </a:rPr>
              <a:t>提升</a:t>
            </a:r>
            <a:r>
              <a:rPr lang="zh-CN" altLang="en-US" sz="1600" b="1" dirty="0">
                <a:solidFill>
                  <a:srgbClr val="10FBFE"/>
                </a:solidFill>
                <a:latin typeface="微软雅黑" panose="020B0503020204020204" pitchFamily="34" charset="-122"/>
                <a:ea typeface="微软雅黑" panose="020B0503020204020204" pitchFamily="34" charset="-122"/>
              </a:rPr>
              <a:t>档案信息的</a:t>
            </a:r>
            <a:r>
              <a:rPr lang="zh-CN" altLang="en-US" sz="1600" b="1" dirty="0" smtClean="0">
                <a:solidFill>
                  <a:srgbClr val="10FBFE"/>
                </a:solidFill>
                <a:latin typeface="微软雅黑" panose="020B0503020204020204" pitchFamily="34" charset="-122"/>
                <a:ea typeface="微软雅黑" panose="020B0503020204020204" pitchFamily="34" charset="-122"/>
              </a:rPr>
              <a:t>价值</a:t>
            </a:r>
            <a:endParaRPr lang="en-US" altLang="zh-CN" sz="1600" b="1" dirty="0" smtClean="0">
              <a:solidFill>
                <a:srgbClr val="10FBFE"/>
              </a:solidFill>
              <a:latin typeface="微软雅黑" panose="020B0503020204020204" pitchFamily="34" charset="-122"/>
              <a:ea typeface="微软雅黑" panose="020B0503020204020204" pitchFamily="34" charset="-122"/>
            </a:endParaRPr>
          </a:p>
          <a:p>
            <a:pPr>
              <a:defRPr/>
            </a:pPr>
            <a:r>
              <a:rPr lang="en-US" altLang="zh-CN" sz="1600" b="1" dirty="0" smtClean="0">
                <a:solidFill>
                  <a:srgbClr val="10FBFE"/>
                </a:solidFill>
                <a:latin typeface="微软雅黑" panose="020B0503020204020204" pitchFamily="34" charset="-122"/>
                <a:ea typeface="微软雅黑" panose="020B0503020204020204" pitchFamily="34" charset="-122"/>
              </a:rPr>
              <a:t>—— </a:t>
            </a:r>
            <a:r>
              <a:rPr lang="zh-CN" altLang="en-US" sz="1600" b="1" dirty="0" smtClean="0">
                <a:solidFill>
                  <a:srgbClr val="10FBFE"/>
                </a:solidFill>
                <a:latin typeface="微软雅黑" panose="020B0503020204020204" pitchFamily="34" charset="-122"/>
                <a:ea typeface="微软雅黑" panose="020B0503020204020204" pitchFamily="34" charset="-122"/>
              </a:rPr>
              <a:t>全面</a:t>
            </a:r>
            <a:r>
              <a:rPr lang="zh-CN" altLang="en-US" sz="1600" b="1" dirty="0">
                <a:solidFill>
                  <a:srgbClr val="10FBFE"/>
                </a:solidFill>
                <a:latin typeface="微软雅黑" panose="020B0503020204020204" pitchFamily="34" charset="-122"/>
                <a:ea typeface="微软雅黑" panose="020B0503020204020204" pitchFamily="34" charset="-122"/>
              </a:rPr>
              <a:t>提高档案信息资源</a:t>
            </a:r>
            <a:r>
              <a:rPr lang="zh-CN" altLang="en-US" sz="1600" b="1" dirty="0" smtClean="0">
                <a:solidFill>
                  <a:srgbClr val="10FBFE"/>
                </a:solidFill>
                <a:latin typeface="微软雅黑" panose="020B0503020204020204" pitchFamily="34" charset="-122"/>
                <a:ea typeface="微软雅黑" panose="020B0503020204020204" pitchFamily="34" charset="-122"/>
              </a:rPr>
              <a:t>服务水平</a:t>
            </a:r>
            <a:endParaRPr lang="zh-CN" altLang="en-US" sz="1600" b="1" dirty="0">
              <a:solidFill>
                <a:schemeClr val="bg1"/>
              </a:solidFill>
              <a:latin typeface="+mn-lt"/>
              <a:ea typeface="+mn-ea"/>
            </a:endParaRPr>
          </a:p>
        </p:txBody>
      </p:sp>
      <p:grpSp>
        <p:nvGrpSpPr>
          <p:cNvPr id="3" name="组合 2"/>
          <p:cNvGrpSpPr/>
          <p:nvPr/>
        </p:nvGrpSpPr>
        <p:grpSpPr>
          <a:xfrm>
            <a:off x="707518" y="1893919"/>
            <a:ext cx="595168" cy="595168"/>
            <a:chOff x="707518" y="1724240"/>
            <a:chExt cx="595168" cy="595168"/>
          </a:xfrm>
        </p:grpSpPr>
        <p:sp>
          <p:nvSpPr>
            <p:cNvPr id="28" name="矩形: 圆角 42"/>
            <p:cNvSpPr/>
            <p:nvPr/>
          </p:nvSpPr>
          <p:spPr>
            <a:xfrm>
              <a:off x="707518" y="1724240"/>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31" name="Group 35"/>
            <p:cNvGrpSpPr/>
            <p:nvPr/>
          </p:nvGrpSpPr>
          <p:grpSpPr>
            <a:xfrm flipH="1">
              <a:off x="770541" y="1811306"/>
              <a:ext cx="498704" cy="432640"/>
              <a:chOff x="6853673" y="3715407"/>
              <a:chExt cx="379359" cy="376864"/>
            </a:xfrm>
            <a:solidFill>
              <a:srgbClr val="6AE7FF"/>
            </a:solidFill>
          </p:grpSpPr>
          <p:sp>
            <p:nvSpPr>
              <p:cNvPr id="3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35"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5"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6"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7"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8"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49"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1"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8"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sp>
            <p:nvSpPr>
              <p:cNvPr id="59"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85000"/>
                    </a:schemeClr>
                  </a:solidFill>
                </a:endParaRPr>
              </a:p>
            </p:txBody>
          </p:sp>
        </p:grpSp>
      </p:grpSp>
      <p:sp>
        <p:nvSpPr>
          <p:cNvPr id="60" name="文本框 59"/>
          <p:cNvSpPr txBox="1"/>
          <p:nvPr/>
        </p:nvSpPr>
        <p:spPr>
          <a:xfrm>
            <a:off x="292735" y="254635"/>
            <a:ext cx="2898140"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04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档案信息化建设目标</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50" name="文本框 7"/>
          <p:cNvSpPr txBox="1">
            <a:spLocks noChangeArrowheads="1"/>
          </p:cNvSpPr>
          <p:nvPr/>
        </p:nvSpPr>
        <p:spPr bwMode="auto">
          <a:xfrm>
            <a:off x="1599131" y="2618005"/>
            <a:ext cx="818151" cy="246221"/>
          </a:xfrm>
          <a:prstGeom prst="rect">
            <a:avLst/>
          </a:prstGeom>
          <a:noFill/>
          <a:ln w="9525">
            <a:noFill/>
            <a:miter lim="800000"/>
          </a:ln>
        </p:spPr>
        <p:txBody>
          <a:bodyPr wrap="square">
            <a:spAutoFit/>
          </a:bodyPr>
          <a:lstStyle/>
          <a:p>
            <a:pPr>
              <a:defRPr/>
            </a:pPr>
            <a:r>
              <a:rPr lang="zh-CN" altLang="en-US" sz="1000" b="1" dirty="0" smtClean="0">
                <a:solidFill>
                  <a:srgbClr val="10FBFE"/>
                </a:solidFill>
                <a:latin typeface="微软雅黑" panose="020B0503020204020204" pitchFamily="34" charset="-122"/>
                <a:ea typeface="微软雅黑" panose="020B0503020204020204" pitchFamily="34" charset="-122"/>
              </a:rPr>
              <a:t>业务流程化</a:t>
            </a:r>
            <a:endParaRPr lang="zh-CN" altLang="en-US" sz="1000" b="1" dirty="0">
              <a:solidFill>
                <a:srgbClr val="10FBFE"/>
              </a:solidFill>
              <a:latin typeface="微软雅黑" panose="020B0503020204020204" pitchFamily="34" charset="-122"/>
              <a:ea typeface="微软雅黑" panose="020B0503020204020204" pitchFamily="34" charset="-122"/>
            </a:endParaRPr>
          </a:p>
        </p:txBody>
      </p:sp>
      <p:sp>
        <p:nvSpPr>
          <p:cNvPr id="61" name="文本框 7"/>
          <p:cNvSpPr txBox="1">
            <a:spLocks noChangeArrowheads="1"/>
          </p:cNvSpPr>
          <p:nvPr/>
        </p:nvSpPr>
        <p:spPr bwMode="auto">
          <a:xfrm>
            <a:off x="2626637" y="2612662"/>
            <a:ext cx="826759" cy="246221"/>
          </a:xfrm>
          <a:prstGeom prst="rect">
            <a:avLst/>
          </a:prstGeom>
          <a:noFill/>
          <a:ln w="9525">
            <a:noFill/>
            <a:miter lim="800000"/>
          </a:ln>
        </p:spPr>
        <p:txBody>
          <a:bodyPr wrap="square">
            <a:spAutoFit/>
          </a:bodyPr>
          <a:lstStyle/>
          <a:p>
            <a:pPr>
              <a:defRPr/>
            </a:pPr>
            <a:r>
              <a:rPr lang="zh-CN" altLang="en-US" sz="1000" b="1" dirty="0" smtClean="0">
                <a:solidFill>
                  <a:srgbClr val="10FBFE"/>
                </a:solidFill>
                <a:latin typeface="微软雅黑" panose="020B0503020204020204" pitchFamily="34" charset="-122"/>
                <a:ea typeface="微软雅黑" panose="020B0503020204020204" pitchFamily="34" charset="-122"/>
              </a:rPr>
              <a:t>管理精细化</a:t>
            </a:r>
            <a:endParaRPr lang="zh-CN" altLang="en-US" sz="1000" b="1" dirty="0">
              <a:solidFill>
                <a:srgbClr val="10FBFE"/>
              </a:solidFill>
              <a:latin typeface="微软雅黑" panose="020B0503020204020204" pitchFamily="34" charset="-122"/>
              <a:ea typeface="微软雅黑" panose="020B0503020204020204" pitchFamily="34" charset="-122"/>
            </a:endParaRPr>
          </a:p>
        </p:txBody>
      </p:sp>
      <p:sp>
        <p:nvSpPr>
          <p:cNvPr id="62" name="文本框 7"/>
          <p:cNvSpPr txBox="1">
            <a:spLocks noChangeArrowheads="1"/>
          </p:cNvSpPr>
          <p:nvPr/>
        </p:nvSpPr>
        <p:spPr bwMode="auto">
          <a:xfrm>
            <a:off x="3714025" y="2612661"/>
            <a:ext cx="871157" cy="246221"/>
          </a:xfrm>
          <a:prstGeom prst="rect">
            <a:avLst/>
          </a:prstGeom>
          <a:noFill/>
          <a:ln w="9525">
            <a:noFill/>
            <a:miter lim="800000"/>
          </a:ln>
        </p:spPr>
        <p:txBody>
          <a:bodyPr wrap="square">
            <a:spAutoFit/>
          </a:bodyPr>
          <a:lstStyle/>
          <a:p>
            <a:pPr>
              <a:defRPr/>
            </a:pPr>
            <a:r>
              <a:rPr lang="zh-CN" altLang="en-US" sz="1000" b="1" dirty="0" smtClean="0">
                <a:solidFill>
                  <a:srgbClr val="10FBFE"/>
                </a:solidFill>
                <a:latin typeface="微软雅黑" panose="020B0503020204020204" pitchFamily="34" charset="-122"/>
                <a:ea typeface="微软雅黑" panose="020B0503020204020204" pitchFamily="34" charset="-122"/>
              </a:rPr>
              <a:t>内容齐全</a:t>
            </a:r>
            <a:r>
              <a:rPr lang="zh-CN" altLang="en-US" sz="1000" b="1" dirty="0">
                <a:solidFill>
                  <a:srgbClr val="10FBFE"/>
                </a:solidFill>
                <a:latin typeface="微软雅黑" panose="020B0503020204020204" pitchFamily="34" charset="-122"/>
                <a:ea typeface="微软雅黑" panose="020B0503020204020204" pitchFamily="34" charset="-122"/>
              </a:rPr>
              <a:t>化</a:t>
            </a:r>
            <a:endParaRPr lang="zh-CN" altLang="en-US" sz="1000" b="1" dirty="0">
              <a:solidFill>
                <a:srgbClr val="10FBFE"/>
              </a:solidFill>
              <a:latin typeface="微软雅黑" panose="020B0503020204020204" pitchFamily="34" charset="-122"/>
              <a:ea typeface="微软雅黑" panose="020B0503020204020204" pitchFamily="34" charset="-122"/>
            </a:endParaRPr>
          </a:p>
        </p:txBody>
      </p:sp>
      <p:sp>
        <p:nvSpPr>
          <p:cNvPr id="63" name="文本框 7"/>
          <p:cNvSpPr txBox="1">
            <a:spLocks noChangeArrowheads="1"/>
          </p:cNvSpPr>
          <p:nvPr/>
        </p:nvSpPr>
        <p:spPr bwMode="auto">
          <a:xfrm>
            <a:off x="4716739" y="2612661"/>
            <a:ext cx="918291" cy="246221"/>
          </a:xfrm>
          <a:prstGeom prst="rect">
            <a:avLst/>
          </a:prstGeom>
          <a:noFill/>
          <a:ln w="9525">
            <a:noFill/>
            <a:miter lim="800000"/>
          </a:ln>
        </p:spPr>
        <p:txBody>
          <a:bodyPr wrap="square">
            <a:spAutoFit/>
          </a:bodyPr>
          <a:lstStyle/>
          <a:p>
            <a:pPr>
              <a:defRPr/>
            </a:pPr>
            <a:r>
              <a:rPr lang="zh-CN" altLang="en-US" sz="1000" b="1" dirty="0" smtClean="0">
                <a:solidFill>
                  <a:srgbClr val="10FBFE"/>
                </a:solidFill>
                <a:latin typeface="微软雅黑" panose="020B0503020204020204" pitchFamily="34" charset="-122"/>
                <a:ea typeface="微软雅黑" panose="020B0503020204020204" pitchFamily="34" charset="-122"/>
              </a:rPr>
              <a:t>信息</a:t>
            </a:r>
            <a:r>
              <a:rPr lang="zh-CN" altLang="en-US" sz="1000" b="1" dirty="0">
                <a:solidFill>
                  <a:srgbClr val="10FBFE"/>
                </a:solidFill>
                <a:latin typeface="微软雅黑" panose="020B0503020204020204" pitchFamily="34" charset="-122"/>
                <a:ea typeface="微软雅黑" panose="020B0503020204020204" pitchFamily="34" charset="-122"/>
              </a:rPr>
              <a:t>共享化</a:t>
            </a:r>
            <a:endParaRPr lang="zh-CN" altLang="en-US" sz="1000" b="1" dirty="0">
              <a:solidFill>
                <a:srgbClr val="10FBFE"/>
              </a:solidFill>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1"/>
          <a:stretch>
            <a:fillRect/>
          </a:stretch>
        </p:blipFill>
        <p:spPr>
          <a:xfrm>
            <a:off x="5791342" y="1926375"/>
            <a:ext cx="5656386" cy="3079259"/>
          </a:xfrm>
          <a:prstGeom prst="rect">
            <a:avLst/>
          </a:prstGeom>
          <a:ln w="12700">
            <a:solidFill>
              <a:srgbClr val="6AE7FF"/>
            </a:solid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6" presetClass="entr" presetSubtype="16"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circle(in)">
                                      <p:cBhvr>
                                        <p:cTn id="26" dur="500"/>
                                        <p:tgtEl>
                                          <p:spTgt spid="3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3000"/>
                            </p:stCondLst>
                            <p:childTnLst>
                              <p:par>
                                <p:cTn id="32" presetID="6"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500"/>
                                        <p:tgtEl>
                                          <p:spTgt spid="1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4000"/>
                            </p:stCondLst>
                            <p:childTnLst>
                              <p:par>
                                <p:cTn id="40" presetID="6"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circle(in)">
                                      <p:cBhvr>
                                        <p:cTn id="42" dur="500"/>
                                        <p:tgtEl>
                                          <p:spTgt spid="4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childTnLst>
                          </p:cTn>
                        </p:par>
                        <p:par>
                          <p:cTn id="47" fill="hold">
                            <p:stCondLst>
                              <p:cond delay="5000"/>
                            </p:stCondLst>
                            <p:childTnLst>
                              <p:par>
                                <p:cTn id="48" presetID="6" presetClass="entr" presetSubtype="16"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circle(in)">
                                      <p:cBhvr>
                                        <p:cTn id="50" dur="500"/>
                                        <p:tgtEl>
                                          <p:spTgt spid="36"/>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5" grpId="0"/>
      <p:bldP spid="16" grpId="0"/>
      <p:bldP spid="17" grpId="0"/>
      <p:bldP spid="60" grpId="0" bldLvl="0" animBg="1"/>
      <p:bldP spid="50" grpId="0"/>
      <p:bldP spid="61" grpId="0"/>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43100" y="2511425"/>
            <a:ext cx="1513205" cy="1568450"/>
          </a:xfrm>
          <a:prstGeom prst="rect">
            <a:avLst/>
          </a:prstGeom>
          <a:noFill/>
        </p:spPr>
        <p:txBody>
          <a:bodyPr wrap="square" rtlCol="0">
            <a:spAutoFit/>
          </a:bodyPr>
          <a:lstStyle/>
          <a:p>
            <a:pPr algn="r"/>
            <a:r>
              <a:rPr lang="en-US" altLang="zh-CN" sz="9600" dirty="0" smtClean="0">
                <a:solidFill>
                  <a:srgbClr val="6AE7FF"/>
                </a:solidFill>
              </a:rPr>
              <a:t>04</a:t>
            </a:r>
            <a:endParaRPr lang="en-US" altLang="zh-CN" sz="9600" dirty="0">
              <a:solidFill>
                <a:srgbClr val="6AE7FF"/>
              </a:solidFill>
            </a:endParaRPr>
          </a:p>
        </p:txBody>
      </p:sp>
      <p:sp>
        <p:nvSpPr>
          <p:cNvPr id="14" name="文本框 13"/>
          <p:cNvSpPr txBox="1"/>
          <p:nvPr/>
        </p:nvSpPr>
        <p:spPr>
          <a:xfrm>
            <a:off x="4110355" y="3064817"/>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档案信息化建设方法与建设内容</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4" y="254635"/>
            <a:ext cx="2777051"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04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档案信息化建设难点</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2772117" y="2498736"/>
            <a:ext cx="1850390" cy="1833880"/>
            <a:chOff x="3372" y="2894"/>
            <a:chExt cx="2914" cy="2888"/>
          </a:xfrm>
        </p:grpSpPr>
        <p:grpSp>
          <p:nvGrpSpPr>
            <p:cNvPr id="15" name="组合 14"/>
            <p:cNvGrpSpPr/>
            <p:nvPr/>
          </p:nvGrpSpPr>
          <p:grpSpPr>
            <a:xfrm>
              <a:off x="3372" y="2894"/>
              <a:ext cx="2914" cy="2888"/>
              <a:chOff x="4948" y="1836"/>
              <a:chExt cx="4938" cy="4893"/>
            </a:xfrm>
          </p:grpSpPr>
          <p:sp>
            <p:nvSpPr>
              <p:cNvPr id="16" name="弧形 15"/>
              <p:cNvSpPr/>
              <p:nvPr/>
            </p:nvSpPr>
            <p:spPr>
              <a:xfrm>
                <a:off x="5219" y="2063"/>
                <a:ext cx="4040" cy="4040"/>
              </a:xfrm>
              <a:prstGeom prst="arc">
                <a:avLst>
                  <a:gd name="adj1" fmla="val 5242537"/>
                  <a:gd name="adj2" fmla="val 20088988"/>
                </a:avLst>
              </a:prstGeom>
              <a:noFill/>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p:nvSpPr>
            <p:spPr>
              <a:xfrm>
                <a:off x="5419" y="2263"/>
                <a:ext cx="4040" cy="4040"/>
              </a:xfrm>
              <a:prstGeom prst="arc">
                <a:avLst>
                  <a:gd name="adj1" fmla="val 19846732"/>
                  <a:gd name="adj2" fmla="val 5816273"/>
                </a:avLst>
              </a:prstGeom>
              <a:ln w="3175">
                <a:solidFill>
                  <a:srgbClr val="10FBFE"/>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flipH="1">
                <a:off x="4993" y="1836"/>
                <a:ext cx="4493" cy="4493"/>
              </a:xfrm>
              <a:prstGeom prst="arc">
                <a:avLst>
                  <a:gd name="adj1" fmla="val 16200000"/>
                  <a:gd name="adj2" fmla="val 32168"/>
                </a:avLst>
              </a:prstGeom>
              <a:noFill/>
              <a:ln>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5193" y="2036"/>
                <a:ext cx="4493" cy="4493"/>
              </a:xfrm>
              <a:prstGeom prst="arc">
                <a:avLst>
                  <a:gd name="adj1" fmla="val 18475225"/>
                  <a:gd name="adj2" fmla="val 7613812"/>
                </a:avLst>
              </a:prstGeom>
              <a:noFill/>
              <a:ln w="3175">
                <a:solidFill>
                  <a:srgbClr val="6AE7FF">
                    <a:alpha val="36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弧形 19"/>
              <p:cNvSpPr/>
              <p:nvPr/>
            </p:nvSpPr>
            <p:spPr>
              <a:xfrm>
                <a:off x="5393" y="2236"/>
                <a:ext cx="4493" cy="4493"/>
              </a:xfrm>
              <a:prstGeom prst="arc">
                <a:avLst>
                  <a:gd name="adj1" fmla="val 21274537"/>
                  <a:gd name="adj2" fmla="val 3359282"/>
                </a:avLst>
              </a:prstGeom>
              <a:ln w="9525">
                <a:solidFill>
                  <a:srgbClr val="6AE7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椭圆 20"/>
              <p:cNvSpPr/>
              <p:nvPr/>
            </p:nvSpPr>
            <p:spPr>
              <a:xfrm>
                <a:off x="7268" y="6056"/>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948" y="4037"/>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5744" y="2261"/>
                <a:ext cx="2990" cy="2709"/>
              </a:xfrm>
              <a:prstGeom prst="triangle">
                <a:avLst>
                  <a:gd name="adj" fmla="val 50216"/>
                </a:avLst>
              </a:prstGeom>
              <a:noFill/>
              <a:ln>
                <a:solidFill>
                  <a:srgbClr val="6AE7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V="1">
                <a:off x="5807" y="3157"/>
                <a:ext cx="2864" cy="2594"/>
              </a:xfrm>
              <a:prstGeom prst="triangle">
                <a:avLst>
                  <a:gd name="adj" fmla="val 50216"/>
                </a:avLst>
              </a:prstGeom>
              <a:solidFill>
                <a:srgbClr val="6AE7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269" y="3787"/>
              <a:ext cx="909" cy="1104"/>
            </a:xfrm>
            <a:prstGeom prst="rect">
              <a:avLst/>
            </a:prstGeom>
            <a:noFill/>
            <a:ln>
              <a:noFill/>
            </a:ln>
          </p:spPr>
          <p:txBody>
            <a:bodyPr wrap="square"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1</a:t>
              </a:r>
              <a:endParaRPr lang="en-US" altLang="zh-CN" sz="4000" dirty="0">
                <a:solidFill>
                  <a:schemeClr val="bg1"/>
                </a:solidFill>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6937306" y="2477146"/>
            <a:ext cx="1850390" cy="1833880"/>
            <a:chOff x="8248" y="2860"/>
            <a:chExt cx="2914" cy="2888"/>
          </a:xfrm>
        </p:grpSpPr>
        <p:grpSp>
          <p:nvGrpSpPr>
            <p:cNvPr id="13" name="组合 12"/>
            <p:cNvGrpSpPr/>
            <p:nvPr/>
          </p:nvGrpSpPr>
          <p:grpSpPr>
            <a:xfrm>
              <a:off x="8248" y="2860"/>
              <a:ext cx="2914" cy="2888"/>
              <a:chOff x="4948" y="1836"/>
              <a:chExt cx="4938" cy="4893"/>
            </a:xfrm>
          </p:grpSpPr>
          <p:sp>
            <p:nvSpPr>
              <p:cNvPr id="14" name="弧形 13"/>
              <p:cNvSpPr/>
              <p:nvPr/>
            </p:nvSpPr>
            <p:spPr>
              <a:xfrm>
                <a:off x="5219" y="2063"/>
                <a:ext cx="4040" cy="4040"/>
              </a:xfrm>
              <a:prstGeom prst="arc">
                <a:avLst>
                  <a:gd name="adj1" fmla="val 5242537"/>
                  <a:gd name="adj2" fmla="val 20088988"/>
                </a:avLst>
              </a:prstGeom>
              <a:noFill/>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5419" y="2263"/>
                <a:ext cx="4040" cy="4040"/>
              </a:xfrm>
              <a:prstGeom prst="arc">
                <a:avLst>
                  <a:gd name="adj1" fmla="val 19846732"/>
                  <a:gd name="adj2" fmla="val 5816273"/>
                </a:avLst>
              </a:prstGeom>
              <a:ln w="3175">
                <a:solidFill>
                  <a:srgbClr val="6AE7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flipH="1">
                <a:off x="4993" y="1836"/>
                <a:ext cx="4493" cy="4493"/>
              </a:xfrm>
              <a:prstGeom prst="arc">
                <a:avLst>
                  <a:gd name="adj1" fmla="val 16200000"/>
                  <a:gd name="adj2" fmla="val 32168"/>
                </a:avLst>
              </a:prstGeom>
              <a:noFill/>
              <a:ln>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a:off x="5193" y="2036"/>
                <a:ext cx="4493" cy="4493"/>
              </a:xfrm>
              <a:prstGeom prst="arc">
                <a:avLst>
                  <a:gd name="adj1" fmla="val 18475225"/>
                  <a:gd name="adj2" fmla="val 7613812"/>
                </a:avLst>
              </a:prstGeom>
              <a:noFill/>
              <a:ln w="3175">
                <a:solidFill>
                  <a:srgbClr val="6AE7FF">
                    <a:alpha val="36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a:off x="5393" y="2236"/>
                <a:ext cx="4493" cy="4493"/>
              </a:xfrm>
              <a:prstGeom prst="arc">
                <a:avLst>
                  <a:gd name="adj1" fmla="val 21274537"/>
                  <a:gd name="adj2" fmla="val 3359282"/>
                </a:avLst>
              </a:prstGeom>
              <a:ln w="9525">
                <a:solidFill>
                  <a:srgbClr val="6AE7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椭圆 27"/>
              <p:cNvSpPr/>
              <p:nvPr/>
            </p:nvSpPr>
            <p:spPr>
              <a:xfrm>
                <a:off x="7268" y="6056"/>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4948" y="4037"/>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5744" y="2261"/>
                <a:ext cx="2990" cy="2709"/>
              </a:xfrm>
              <a:prstGeom prst="triangle">
                <a:avLst>
                  <a:gd name="adj" fmla="val 50216"/>
                </a:avLst>
              </a:prstGeom>
              <a:noFill/>
              <a:ln>
                <a:solidFill>
                  <a:srgbClr val="6AE7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flipV="1">
                <a:off x="5807" y="3157"/>
                <a:ext cx="2864" cy="2594"/>
              </a:xfrm>
              <a:prstGeom prst="triangle">
                <a:avLst>
                  <a:gd name="adj" fmla="val 50216"/>
                </a:avLst>
              </a:prstGeom>
              <a:solidFill>
                <a:srgbClr val="6AE7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9189" y="3669"/>
              <a:ext cx="909" cy="1104"/>
            </a:xfrm>
            <a:prstGeom prst="rect">
              <a:avLst/>
            </a:prstGeom>
            <a:noFill/>
            <a:ln>
              <a:noFill/>
            </a:ln>
          </p:spPr>
          <p:txBody>
            <a:bodyPr wrap="square"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2</a:t>
              </a:r>
              <a:endParaRPr lang="en-US" altLang="zh-CN" sz="4000" dirty="0">
                <a:solidFill>
                  <a:schemeClr val="bg1"/>
                </a:solidFill>
                <a:latin typeface="华文细黑" panose="02010600040101010101" pitchFamily="2" charset="-122"/>
                <a:ea typeface="华文细黑" panose="02010600040101010101" pitchFamily="2" charset="-122"/>
              </a:endParaRPr>
            </a:p>
          </p:txBody>
        </p:sp>
      </p:grpSp>
      <p:sp>
        <p:nvSpPr>
          <p:cNvPr id="46" name="文本框 45"/>
          <p:cNvSpPr txBox="1"/>
          <p:nvPr/>
        </p:nvSpPr>
        <p:spPr>
          <a:xfrm>
            <a:off x="2534566" y="4505841"/>
            <a:ext cx="2239645" cy="337185"/>
          </a:xfrm>
          <a:prstGeom prst="rect">
            <a:avLst/>
          </a:prstGeom>
          <a:noFill/>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正确的选择</a:t>
            </a:r>
            <a:endParaRPr lang="zh-CN" altLang="en-US" sz="1600" b="1" dirty="0">
              <a:solidFill>
                <a:srgbClr val="6AE7FF"/>
              </a:solidFill>
              <a:latin typeface="微软雅黑" panose="020B0503020204020204" pitchFamily="34" charset="-122"/>
              <a:ea typeface="微软雅黑" panose="020B0503020204020204" pitchFamily="34" charset="-122"/>
              <a:sym typeface="+mn-ea"/>
            </a:endParaRPr>
          </a:p>
        </p:txBody>
      </p:sp>
      <p:sp>
        <p:nvSpPr>
          <p:cNvPr id="57" name="文本框 56"/>
          <p:cNvSpPr txBox="1"/>
          <p:nvPr/>
        </p:nvSpPr>
        <p:spPr>
          <a:xfrm>
            <a:off x="6750921" y="4486430"/>
            <a:ext cx="2467219" cy="338554"/>
          </a:xfrm>
          <a:prstGeom prst="rect">
            <a:avLst/>
          </a:prstGeom>
          <a:noFill/>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理性的需求</a:t>
            </a:r>
            <a:endParaRPr lang="zh-CN" altLang="en-US" sz="1600" b="1" dirty="0">
              <a:solidFill>
                <a:srgbClr val="6AE7FF"/>
              </a:solidFill>
              <a:latin typeface="微软雅黑" panose="020B0503020204020204" pitchFamily="34" charset="-122"/>
              <a:ea typeface="微软雅黑" panose="020B0503020204020204" pitchFamily="34" charset="-122"/>
              <a:sym typeface="+mn-ea"/>
            </a:endParaRPr>
          </a:p>
        </p:txBody>
      </p:sp>
      <p:sp>
        <p:nvSpPr>
          <p:cNvPr id="47" name="矩形 46"/>
          <p:cNvSpPr/>
          <p:nvPr/>
        </p:nvSpPr>
        <p:spPr>
          <a:xfrm>
            <a:off x="922638" y="872509"/>
            <a:ext cx="10322011" cy="1246495"/>
          </a:xfrm>
          <a:prstGeom prst="rect">
            <a:avLst/>
          </a:prstGeom>
        </p:spPr>
        <p:txBody>
          <a:bodyPr wrap="square">
            <a:spAutoFit/>
          </a:bodyPr>
          <a:lstStyle/>
          <a:p>
            <a:pPr algn="l">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影响档案信息化成功建设的因素很多，如业务基础、人才培养、管理机制与配套体系等，这里仅就如何选择适合本单位档案系统的难点进行分析。</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algn="l">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在档案信息化建设过程中，难点是适合本单位的档案管理系统，而软件商品与其他商品不同，很难通过问询或观看系统演示来进行准确的判断，而且软件商品的特点之一是购买后，不像其他商品可以随意退货，所以困惑之一是购买前的实际体验，而实际体验过程中没有档案厂商的培训指导，很难靠自己去理解一款专业的档案管理软件的管理思路；第二个问题是体验与管理不同，体验是清风拂面式的点点与看看，实际管理是录入真实的档案数据，去尝试将自身业务与档案系统相结合，所以体验感觉可以但管理可能发现不足，所以第二个重点是尝试性管理；第三个问题是在尝试性管理的过程中，不可避免会录入真实的档案数据，如系统不适合这些档案数据及电子文件能否完整的导出系统。</a:t>
            </a:r>
            <a:endParaRPr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977054" y="4909057"/>
            <a:ext cx="3306529" cy="101566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厂商演示系统及</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PPT</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，演示与问询效果都能满足管理需求，正式使用后，发现系统功能及管理思路与预期不符。原因在哪里？</a:t>
            </a:r>
            <a:r>
              <a:rPr lang="zh-CN" altLang="en-US" sz="1000" b="1" dirty="0" smtClean="0">
                <a:solidFill>
                  <a:srgbClr val="10FBFE"/>
                </a:solidFill>
                <a:latin typeface="微软雅黑" panose="020B0503020204020204" pitchFamily="34" charset="-122"/>
                <a:ea typeface="微软雅黑" panose="020B0503020204020204" pitchFamily="34" charset="-122"/>
                <a:cs typeface="+mn-ea"/>
                <a:sym typeface="+mn-lt"/>
              </a:rPr>
              <a:t>源自虽然每个厂商的系统都很优秀，但并不是每个厂商的系统都适合每个用户。</a:t>
            </a:r>
            <a:endParaRPr lang="en-US" altLang="zh-CN" sz="1000" b="1"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6391467" y="4883024"/>
            <a:ext cx="3306528" cy="101566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大部分用户之前并没有档案系统建设经验，在前期调研阶段，只是对管理需求有个大体的方向，往往在正式应用后，才逐步明确真正的档案业务管理需求，但在应用过程中提出的部分功能需求现有系统无法满足</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Effect transition="in" filter="fade">
                                      <p:cBhvr>
                                        <p:cTn id="49" dur="500"/>
                                        <p:tgtEl>
                                          <p:spTgt spid="57"/>
                                        </p:tgtEl>
                                      </p:cBhvr>
                                    </p:animEffect>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46" grpId="0"/>
      <p:bldP spid="57"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4" y="254635"/>
            <a:ext cx="3636715"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04 </a:t>
            </a:r>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九州档案信息化建设方法</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1627061" y="2202171"/>
            <a:ext cx="1850390" cy="1833880"/>
            <a:chOff x="3372" y="2894"/>
            <a:chExt cx="2914" cy="2888"/>
          </a:xfrm>
        </p:grpSpPr>
        <p:grpSp>
          <p:nvGrpSpPr>
            <p:cNvPr id="15" name="组合 14"/>
            <p:cNvGrpSpPr/>
            <p:nvPr/>
          </p:nvGrpSpPr>
          <p:grpSpPr>
            <a:xfrm>
              <a:off x="3372" y="2894"/>
              <a:ext cx="2914" cy="2888"/>
              <a:chOff x="4948" y="1836"/>
              <a:chExt cx="4938" cy="4893"/>
            </a:xfrm>
          </p:grpSpPr>
          <p:sp>
            <p:nvSpPr>
              <p:cNvPr id="16" name="弧形 15"/>
              <p:cNvSpPr/>
              <p:nvPr/>
            </p:nvSpPr>
            <p:spPr>
              <a:xfrm>
                <a:off x="5219" y="2063"/>
                <a:ext cx="4040" cy="4040"/>
              </a:xfrm>
              <a:prstGeom prst="arc">
                <a:avLst>
                  <a:gd name="adj1" fmla="val 5242537"/>
                  <a:gd name="adj2" fmla="val 20088988"/>
                </a:avLst>
              </a:prstGeom>
              <a:noFill/>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p:nvSpPr>
            <p:spPr>
              <a:xfrm>
                <a:off x="5419" y="2263"/>
                <a:ext cx="4040" cy="4040"/>
              </a:xfrm>
              <a:prstGeom prst="arc">
                <a:avLst>
                  <a:gd name="adj1" fmla="val 19846732"/>
                  <a:gd name="adj2" fmla="val 5816273"/>
                </a:avLst>
              </a:prstGeom>
              <a:ln w="3175">
                <a:solidFill>
                  <a:srgbClr val="10FBFE"/>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p:nvSpPr>
            <p:spPr>
              <a:xfrm flipH="1">
                <a:off x="4993" y="1836"/>
                <a:ext cx="4493" cy="4493"/>
              </a:xfrm>
              <a:prstGeom prst="arc">
                <a:avLst>
                  <a:gd name="adj1" fmla="val 16200000"/>
                  <a:gd name="adj2" fmla="val 32168"/>
                </a:avLst>
              </a:prstGeom>
              <a:noFill/>
              <a:ln>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a:off x="5193" y="2036"/>
                <a:ext cx="4493" cy="4493"/>
              </a:xfrm>
              <a:prstGeom prst="arc">
                <a:avLst>
                  <a:gd name="adj1" fmla="val 18475225"/>
                  <a:gd name="adj2" fmla="val 7613812"/>
                </a:avLst>
              </a:prstGeom>
              <a:noFill/>
              <a:ln w="3175">
                <a:solidFill>
                  <a:srgbClr val="6AE7FF">
                    <a:alpha val="36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弧形 19"/>
              <p:cNvSpPr/>
              <p:nvPr/>
            </p:nvSpPr>
            <p:spPr>
              <a:xfrm>
                <a:off x="5393" y="2236"/>
                <a:ext cx="4493" cy="4493"/>
              </a:xfrm>
              <a:prstGeom prst="arc">
                <a:avLst>
                  <a:gd name="adj1" fmla="val 21274537"/>
                  <a:gd name="adj2" fmla="val 3359282"/>
                </a:avLst>
              </a:prstGeom>
              <a:ln w="9525">
                <a:solidFill>
                  <a:srgbClr val="6AE7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椭圆 20"/>
              <p:cNvSpPr/>
              <p:nvPr/>
            </p:nvSpPr>
            <p:spPr>
              <a:xfrm>
                <a:off x="7268" y="6056"/>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948" y="4037"/>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5744" y="2261"/>
                <a:ext cx="2990" cy="2709"/>
              </a:xfrm>
              <a:prstGeom prst="triangle">
                <a:avLst>
                  <a:gd name="adj" fmla="val 50216"/>
                </a:avLst>
              </a:prstGeom>
              <a:noFill/>
              <a:ln>
                <a:solidFill>
                  <a:srgbClr val="6AE7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V="1">
                <a:off x="5807" y="3157"/>
                <a:ext cx="2864" cy="2594"/>
              </a:xfrm>
              <a:prstGeom prst="triangle">
                <a:avLst>
                  <a:gd name="adj" fmla="val 50216"/>
                </a:avLst>
              </a:prstGeom>
              <a:solidFill>
                <a:srgbClr val="6AE7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269" y="3787"/>
              <a:ext cx="909" cy="1104"/>
            </a:xfrm>
            <a:prstGeom prst="rect">
              <a:avLst/>
            </a:prstGeom>
            <a:noFill/>
            <a:ln>
              <a:noFill/>
            </a:ln>
          </p:spPr>
          <p:txBody>
            <a:bodyPr wrap="square"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1</a:t>
              </a:r>
              <a:endParaRPr lang="en-US" altLang="zh-CN" sz="4000" dirty="0">
                <a:solidFill>
                  <a:schemeClr val="bg1"/>
                </a:solidFill>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5380355" y="2180581"/>
            <a:ext cx="1850390" cy="1833880"/>
            <a:chOff x="8248" y="2860"/>
            <a:chExt cx="2914" cy="2888"/>
          </a:xfrm>
        </p:grpSpPr>
        <p:grpSp>
          <p:nvGrpSpPr>
            <p:cNvPr id="13" name="组合 12"/>
            <p:cNvGrpSpPr/>
            <p:nvPr/>
          </p:nvGrpSpPr>
          <p:grpSpPr>
            <a:xfrm>
              <a:off x="8248" y="2860"/>
              <a:ext cx="2914" cy="2888"/>
              <a:chOff x="4948" y="1836"/>
              <a:chExt cx="4938" cy="4893"/>
            </a:xfrm>
          </p:grpSpPr>
          <p:sp>
            <p:nvSpPr>
              <p:cNvPr id="14" name="弧形 13"/>
              <p:cNvSpPr/>
              <p:nvPr/>
            </p:nvSpPr>
            <p:spPr>
              <a:xfrm>
                <a:off x="5219" y="2063"/>
                <a:ext cx="4040" cy="4040"/>
              </a:xfrm>
              <a:prstGeom prst="arc">
                <a:avLst>
                  <a:gd name="adj1" fmla="val 5242537"/>
                  <a:gd name="adj2" fmla="val 20088988"/>
                </a:avLst>
              </a:prstGeom>
              <a:noFill/>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5419" y="2263"/>
                <a:ext cx="4040" cy="4040"/>
              </a:xfrm>
              <a:prstGeom prst="arc">
                <a:avLst>
                  <a:gd name="adj1" fmla="val 19846732"/>
                  <a:gd name="adj2" fmla="val 5816273"/>
                </a:avLst>
              </a:prstGeom>
              <a:ln w="3175">
                <a:solidFill>
                  <a:srgbClr val="6AE7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p:cNvSpPr/>
              <p:nvPr/>
            </p:nvSpPr>
            <p:spPr>
              <a:xfrm flipH="1">
                <a:off x="4993" y="1836"/>
                <a:ext cx="4493" cy="4493"/>
              </a:xfrm>
              <a:prstGeom prst="arc">
                <a:avLst>
                  <a:gd name="adj1" fmla="val 16200000"/>
                  <a:gd name="adj2" fmla="val 32168"/>
                </a:avLst>
              </a:prstGeom>
              <a:noFill/>
              <a:ln>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弧形 76"/>
              <p:cNvSpPr/>
              <p:nvPr/>
            </p:nvSpPr>
            <p:spPr>
              <a:xfrm>
                <a:off x="5193" y="2036"/>
                <a:ext cx="4493" cy="4493"/>
              </a:xfrm>
              <a:prstGeom prst="arc">
                <a:avLst>
                  <a:gd name="adj1" fmla="val 18475225"/>
                  <a:gd name="adj2" fmla="val 7613812"/>
                </a:avLst>
              </a:prstGeom>
              <a:noFill/>
              <a:ln w="3175">
                <a:solidFill>
                  <a:srgbClr val="6AE7FF">
                    <a:alpha val="36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0" name="弧形 79"/>
              <p:cNvSpPr/>
              <p:nvPr/>
            </p:nvSpPr>
            <p:spPr>
              <a:xfrm>
                <a:off x="5393" y="2236"/>
                <a:ext cx="4493" cy="4493"/>
              </a:xfrm>
              <a:prstGeom prst="arc">
                <a:avLst>
                  <a:gd name="adj1" fmla="val 21274537"/>
                  <a:gd name="adj2" fmla="val 3359282"/>
                </a:avLst>
              </a:prstGeom>
              <a:ln w="9525">
                <a:solidFill>
                  <a:srgbClr val="6AE7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椭圆 27"/>
              <p:cNvSpPr/>
              <p:nvPr/>
            </p:nvSpPr>
            <p:spPr>
              <a:xfrm>
                <a:off x="7268" y="6056"/>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4948" y="4037"/>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a:off x="5744" y="2261"/>
                <a:ext cx="2990" cy="2709"/>
              </a:xfrm>
              <a:prstGeom prst="triangle">
                <a:avLst>
                  <a:gd name="adj" fmla="val 50216"/>
                </a:avLst>
              </a:prstGeom>
              <a:noFill/>
              <a:ln>
                <a:solidFill>
                  <a:srgbClr val="6AE7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flipV="1">
                <a:off x="5807" y="3157"/>
                <a:ext cx="2864" cy="2594"/>
              </a:xfrm>
              <a:prstGeom prst="triangle">
                <a:avLst>
                  <a:gd name="adj" fmla="val 50216"/>
                </a:avLst>
              </a:prstGeom>
              <a:solidFill>
                <a:srgbClr val="6AE7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9189" y="3669"/>
              <a:ext cx="909" cy="1104"/>
            </a:xfrm>
            <a:prstGeom prst="rect">
              <a:avLst/>
            </a:prstGeom>
            <a:noFill/>
            <a:ln>
              <a:noFill/>
            </a:ln>
          </p:spPr>
          <p:txBody>
            <a:bodyPr wrap="square"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2</a:t>
              </a:r>
              <a:endParaRPr lang="en-US" altLang="zh-CN" sz="4000" dirty="0">
                <a:solidFill>
                  <a:schemeClr val="bg1"/>
                </a:solidFill>
                <a:latin typeface="华文细黑" panose="02010600040101010101" pitchFamily="2" charset="-122"/>
                <a:ea typeface="华文细黑" panose="02010600040101010101" pitchFamily="2" charset="-122"/>
              </a:endParaRPr>
            </a:p>
          </p:txBody>
        </p:sp>
      </p:grpSp>
      <p:grpSp>
        <p:nvGrpSpPr>
          <p:cNvPr id="32" name="组合 31"/>
          <p:cNvGrpSpPr/>
          <p:nvPr/>
        </p:nvGrpSpPr>
        <p:grpSpPr>
          <a:xfrm>
            <a:off x="8989766" y="2192126"/>
            <a:ext cx="1850390" cy="1833130"/>
            <a:chOff x="13131" y="2878"/>
            <a:chExt cx="2914" cy="2887"/>
          </a:xfrm>
        </p:grpSpPr>
        <p:grpSp>
          <p:nvGrpSpPr>
            <p:cNvPr id="30" name="组合 29"/>
            <p:cNvGrpSpPr/>
            <p:nvPr/>
          </p:nvGrpSpPr>
          <p:grpSpPr>
            <a:xfrm>
              <a:off x="13131" y="2878"/>
              <a:ext cx="2914" cy="2887"/>
              <a:chOff x="4948" y="1838"/>
              <a:chExt cx="4938" cy="4891"/>
            </a:xfrm>
          </p:grpSpPr>
          <p:sp>
            <p:nvSpPr>
              <p:cNvPr id="35" name="弧形 34"/>
              <p:cNvSpPr/>
              <p:nvPr/>
            </p:nvSpPr>
            <p:spPr>
              <a:xfrm>
                <a:off x="5217" y="2065"/>
                <a:ext cx="4040" cy="4040"/>
              </a:xfrm>
              <a:prstGeom prst="arc">
                <a:avLst>
                  <a:gd name="adj1" fmla="val 5242537"/>
                  <a:gd name="adj2" fmla="val 20088988"/>
                </a:avLst>
              </a:prstGeom>
              <a:noFill/>
              <a:ln w="12700">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p:cNvSpPr/>
              <p:nvPr/>
            </p:nvSpPr>
            <p:spPr>
              <a:xfrm>
                <a:off x="5419" y="2263"/>
                <a:ext cx="4040" cy="4040"/>
              </a:xfrm>
              <a:prstGeom prst="arc">
                <a:avLst>
                  <a:gd name="adj1" fmla="val 19846732"/>
                  <a:gd name="adj2" fmla="val 5816273"/>
                </a:avLst>
              </a:prstGeom>
              <a:ln w="3175">
                <a:solidFill>
                  <a:srgbClr val="6AE7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p:cNvSpPr/>
              <p:nvPr/>
            </p:nvSpPr>
            <p:spPr>
              <a:xfrm flipH="1">
                <a:off x="4991" y="1838"/>
                <a:ext cx="4493" cy="4493"/>
              </a:xfrm>
              <a:prstGeom prst="arc">
                <a:avLst>
                  <a:gd name="adj1" fmla="val 16200000"/>
                  <a:gd name="adj2" fmla="val 32168"/>
                </a:avLst>
              </a:prstGeom>
              <a:noFill/>
              <a:ln>
                <a:solidFill>
                  <a:srgbClr val="6AE7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a:off x="5193" y="2036"/>
                <a:ext cx="4493" cy="4493"/>
              </a:xfrm>
              <a:prstGeom prst="arc">
                <a:avLst>
                  <a:gd name="adj1" fmla="val 18475225"/>
                  <a:gd name="adj2" fmla="val 7613812"/>
                </a:avLst>
              </a:prstGeom>
              <a:noFill/>
              <a:ln w="3175">
                <a:solidFill>
                  <a:srgbClr val="6AE7FF">
                    <a:alpha val="36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弧形 38"/>
              <p:cNvSpPr/>
              <p:nvPr/>
            </p:nvSpPr>
            <p:spPr>
              <a:xfrm>
                <a:off x="5393" y="2236"/>
                <a:ext cx="4493" cy="4493"/>
              </a:xfrm>
              <a:prstGeom prst="arc">
                <a:avLst>
                  <a:gd name="adj1" fmla="val 21274537"/>
                  <a:gd name="adj2" fmla="val 3359282"/>
                </a:avLst>
              </a:prstGeom>
              <a:ln w="9525">
                <a:solidFill>
                  <a:srgbClr val="6AE7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椭圆 39"/>
              <p:cNvSpPr/>
              <p:nvPr/>
            </p:nvSpPr>
            <p:spPr>
              <a:xfrm>
                <a:off x="7268" y="6056"/>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948" y="4037"/>
                <a:ext cx="90" cy="90"/>
              </a:xfrm>
              <a:prstGeom prst="ellipse">
                <a:avLst/>
              </a:prstGeom>
              <a:solidFill>
                <a:srgbClr val="40E0C5"/>
              </a:solidFill>
              <a:ln>
                <a:solidFill>
                  <a:srgbClr val="10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a:off x="5742" y="2263"/>
                <a:ext cx="2990" cy="2709"/>
              </a:xfrm>
              <a:prstGeom prst="triangle">
                <a:avLst>
                  <a:gd name="adj" fmla="val 50216"/>
                </a:avLst>
              </a:prstGeom>
              <a:noFill/>
              <a:ln>
                <a:solidFill>
                  <a:srgbClr val="6AE7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flipV="1">
                <a:off x="5807" y="3157"/>
                <a:ext cx="2864" cy="2594"/>
              </a:xfrm>
              <a:prstGeom prst="triangle">
                <a:avLst>
                  <a:gd name="adj" fmla="val 50216"/>
                </a:avLst>
              </a:prstGeom>
              <a:solidFill>
                <a:srgbClr val="6AE7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4029" y="3674"/>
              <a:ext cx="909" cy="1104"/>
            </a:xfrm>
            <a:prstGeom prst="rect">
              <a:avLst/>
            </a:prstGeom>
            <a:noFill/>
            <a:ln>
              <a:noFill/>
            </a:ln>
          </p:spPr>
          <p:txBody>
            <a:bodyPr wrap="square" rtlCol="0">
              <a:spAutoFit/>
            </a:bodyPr>
            <a:lstStyle/>
            <a:p>
              <a:pPr algn="ctr"/>
              <a:r>
                <a:rPr lang="en-US" altLang="zh-CN" sz="4000" dirty="0">
                  <a:solidFill>
                    <a:schemeClr val="bg1"/>
                  </a:solidFill>
                  <a:latin typeface="华文细黑" panose="02010600040101010101" pitchFamily="2" charset="-122"/>
                  <a:ea typeface="华文细黑" panose="02010600040101010101" pitchFamily="2" charset="-122"/>
                </a:rPr>
                <a:t>3</a:t>
              </a:r>
              <a:endParaRPr lang="en-US" altLang="zh-CN" sz="4000" dirty="0">
                <a:solidFill>
                  <a:schemeClr val="bg1"/>
                </a:solidFill>
                <a:latin typeface="华文细黑" panose="02010600040101010101" pitchFamily="2" charset="-122"/>
                <a:ea typeface="华文细黑" panose="02010600040101010101" pitchFamily="2" charset="-122"/>
              </a:endParaRPr>
            </a:p>
          </p:txBody>
        </p:sp>
      </p:grpSp>
      <p:sp>
        <p:nvSpPr>
          <p:cNvPr id="46" name="文本框 45"/>
          <p:cNvSpPr txBox="1"/>
          <p:nvPr/>
        </p:nvSpPr>
        <p:spPr>
          <a:xfrm>
            <a:off x="1389510" y="4209276"/>
            <a:ext cx="2239645" cy="337185"/>
          </a:xfrm>
          <a:prstGeom prst="rect">
            <a:avLst/>
          </a:prstGeom>
          <a:noFill/>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先体验后购买</a:t>
            </a:r>
            <a:endParaRPr lang="zh-CN" altLang="en-US" sz="1600" b="1" dirty="0">
              <a:solidFill>
                <a:srgbClr val="6AE7FF"/>
              </a:solidFill>
              <a:latin typeface="微软雅黑" panose="020B0503020204020204" pitchFamily="34" charset="-122"/>
              <a:ea typeface="微软雅黑" panose="020B0503020204020204" pitchFamily="34" charset="-122"/>
              <a:sym typeface="+mn-ea"/>
            </a:endParaRPr>
          </a:p>
        </p:txBody>
      </p:sp>
      <p:sp>
        <p:nvSpPr>
          <p:cNvPr id="57" name="文本框 56"/>
          <p:cNvSpPr txBox="1"/>
          <p:nvPr/>
        </p:nvSpPr>
        <p:spPr>
          <a:xfrm>
            <a:off x="5140315" y="4198050"/>
            <a:ext cx="2239645" cy="337185"/>
          </a:xfrm>
          <a:prstGeom prst="rect">
            <a:avLst/>
          </a:prstGeom>
          <a:noFill/>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全程体验技术支持</a:t>
            </a:r>
            <a:endParaRPr lang="zh-CN" altLang="en-US" sz="1600" b="1" dirty="0">
              <a:solidFill>
                <a:srgbClr val="6AE7FF"/>
              </a:solidFill>
              <a:latin typeface="微软雅黑" panose="020B0503020204020204" pitchFamily="34" charset="-122"/>
              <a:ea typeface="微软雅黑" panose="020B0503020204020204" pitchFamily="34" charset="-122"/>
              <a:sym typeface="+mn-ea"/>
            </a:endParaRPr>
          </a:p>
        </p:txBody>
      </p:sp>
      <p:sp>
        <p:nvSpPr>
          <p:cNvPr id="59" name="文本框 58"/>
          <p:cNvSpPr txBox="1"/>
          <p:nvPr/>
        </p:nvSpPr>
        <p:spPr>
          <a:xfrm>
            <a:off x="8785261" y="4210381"/>
            <a:ext cx="2239645" cy="337185"/>
          </a:xfrm>
          <a:prstGeom prst="rect">
            <a:avLst/>
          </a:prstGeom>
          <a:noFill/>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系统预实施服务</a:t>
            </a:r>
            <a:endParaRPr lang="zh-CN" altLang="en-US" sz="1600" b="1" dirty="0">
              <a:solidFill>
                <a:srgbClr val="6AE7FF"/>
              </a:solidFill>
              <a:latin typeface="微软雅黑" panose="020B0503020204020204" pitchFamily="34" charset="-122"/>
              <a:ea typeface="微软雅黑" panose="020B0503020204020204" pitchFamily="34" charset="-122"/>
              <a:sym typeface="+mn-ea"/>
            </a:endParaRPr>
          </a:p>
        </p:txBody>
      </p:sp>
      <p:sp>
        <p:nvSpPr>
          <p:cNvPr id="47" name="矩形 46"/>
          <p:cNvSpPr/>
          <p:nvPr/>
        </p:nvSpPr>
        <p:spPr>
          <a:xfrm>
            <a:off x="1389510" y="968434"/>
            <a:ext cx="9559737" cy="783590"/>
          </a:xfrm>
          <a:prstGeom prst="rect">
            <a:avLst/>
          </a:prstGeom>
        </p:spPr>
        <p:txBody>
          <a:bodyPr wrap="square">
            <a:spAutoFit/>
          </a:bodyPr>
          <a:lstStyle/>
          <a:p>
            <a:pPr algn="l">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在档案信息化建设过程中，虽然都遵循国家档案标准进行管理，但由于档案信息化建设的阶段、基础、机构复杂性、业务特点等原因，在实际管理过程中，即使是行业相同，在管理细节上也会体现差异化，这就要求系统能够根据本单位个性化管理进行扩展微调，从而快速展现应用效果的主要因素之一，九州档案基于对自身实力与产品的自信，本着档案行业优秀厂商的责任感，推出先体验在购买、全程体验服务、预实施免费，三重应用保障，从而帮助用户选择适合、满意的产品。</a:t>
            </a:r>
            <a:endParaRPr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416977" y="4612492"/>
            <a:ext cx="3890380" cy="101566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购买前实际体验系统的易用性、契合度是否能够满足管理需求</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体验过程中可以录入实际档案数据，正式购买后数据完整迁移</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可以随时将系统中的档案数据及电子文件快速导出到</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Excel</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文件</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产品体验没有时间限制，如果单机版也能满足需求，终身免费</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4513538" y="4621502"/>
            <a:ext cx="3493201" cy="1477328"/>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九州档案信息管理平台为专业的档案信息系统，在体验过程中一般需要经过</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2-3</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次的培训指导，才能够更好的理解产品的管理理念与自身档案业务相结合</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体验过程中，可以感受九州档案的专业水平与服务品质</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所以在产品体验过程中涉及的系统培训、应用技巧指导、系统问题答疑等全部免费，只为用户获得最佳产品体验</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8232676" y="4624409"/>
            <a:ext cx="3293279" cy="1477328"/>
          </a:xfrm>
          <a:prstGeom prst="rect">
            <a:avLst/>
          </a:prstGeom>
        </p:spPr>
        <p:txBody>
          <a:bodyPr wrap="square">
            <a:spAutoFit/>
          </a:bodyPr>
          <a:lstStyle/>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在产品体验过程中，为了获得更为真实的体验效果，提供了产品预实施服务，也就是在产品体验过程中，我们的技术人员可以根据用户的实际档案业务需求，在系统中建立模板、根据业务进行系统调整，让系统完全符合用户的管理需求，只为用户正式购买系统前，能够真实的体验系统与自身业务的契合度</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Effect transition="in" filter="fade">
                                      <p:cBhvr>
                                        <p:cTn id="49" dur="500"/>
                                        <p:tgtEl>
                                          <p:spTgt spid="57"/>
                                        </p:tgtEl>
                                      </p:cBhvr>
                                    </p:animEffect>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Effect transition="in" filter="fade">
                                      <p:cBhvr>
                                        <p:cTn id="68" dur="500"/>
                                        <p:tgtEl>
                                          <p:spTgt spid="59"/>
                                        </p:tgtEl>
                                      </p:cBhvr>
                                    </p:animEffec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46" grpId="0"/>
      <p:bldP spid="57" grpId="0"/>
      <p:bldP spid="59"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264" name="文本框 263"/>
          <p:cNvSpPr txBox="1"/>
          <p:nvPr/>
        </p:nvSpPr>
        <p:spPr>
          <a:xfrm>
            <a:off x="292735" y="254635"/>
            <a:ext cx="2783840" cy="368300"/>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04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档案信息化建设内容</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33" name="文本框 32"/>
          <p:cNvSpPr txBox="1"/>
          <p:nvPr/>
        </p:nvSpPr>
        <p:spPr>
          <a:xfrm>
            <a:off x="7990815" y="1486335"/>
            <a:ext cx="2239645" cy="369332"/>
          </a:xfrm>
          <a:prstGeom prst="rect">
            <a:avLst/>
          </a:prstGeom>
          <a:noFill/>
        </p:spPr>
        <p:txBody>
          <a:bodyPr wrap="square" rtlCol="0">
            <a:spAutoFit/>
          </a:bodyPr>
          <a:lstStyle/>
          <a:p>
            <a:pPr algn="l"/>
            <a:r>
              <a:rPr lang="zh-CN" altLang="en-US" b="1" dirty="0" smtClean="0">
                <a:solidFill>
                  <a:srgbClr val="6AE7FF"/>
                </a:solidFill>
                <a:latin typeface="微软雅黑" panose="020B0503020204020204" pitchFamily="34" charset="-122"/>
                <a:ea typeface="微软雅黑" panose="020B0503020204020204" pitchFamily="34" charset="-122"/>
                <a:sym typeface="+mn-ea"/>
              </a:rPr>
              <a:t>系统整合建设</a:t>
            </a:r>
            <a:endParaRPr lang="zh-CN" altLang="en-US" b="1" dirty="0">
              <a:solidFill>
                <a:srgbClr val="6AE7FF"/>
              </a:solidFill>
              <a:latin typeface="微软雅黑" panose="020B0503020204020204" pitchFamily="34" charset="-122"/>
              <a:ea typeface="微软雅黑" panose="020B0503020204020204" pitchFamily="34" charset="-122"/>
              <a:sym typeface="+mn-ea"/>
            </a:endParaRPr>
          </a:p>
        </p:txBody>
      </p:sp>
      <p:sp>
        <p:nvSpPr>
          <p:cNvPr id="34" name="矩形 33"/>
          <p:cNvSpPr/>
          <p:nvPr/>
        </p:nvSpPr>
        <p:spPr>
          <a:xfrm>
            <a:off x="8011152" y="1862460"/>
            <a:ext cx="3289374" cy="1015663"/>
          </a:xfrm>
          <a:prstGeom prst="rect">
            <a:avLst/>
          </a:prstGeom>
        </p:spPr>
        <p:txBody>
          <a:bodyPr wrap="square">
            <a:spAutoFit/>
          </a:bodyPr>
          <a:lstStyle/>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系统采用开放式接口设计，可以将档案系统迅速融入到用户整体信息化环境中，常见接口如单点登录及统一身份认证、</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OA</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等办公系统集成、审批流集成、消息系统集成等</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8011152" y="3204291"/>
            <a:ext cx="2239645" cy="368300"/>
          </a:xfrm>
          <a:prstGeom prst="rect">
            <a:avLst/>
          </a:prstGeom>
          <a:noFill/>
        </p:spPr>
        <p:txBody>
          <a:bodyPr wrap="square" rtlCol="0">
            <a:spAutoFit/>
          </a:bodyPr>
          <a:lstStyle/>
          <a:p>
            <a:pPr algn="l"/>
            <a:r>
              <a:rPr lang="zh-CN" altLang="en-US" b="1" dirty="0" smtClean="0">
                <a:solidFill>
                  <a:srgbClr val="6AE7FF"/>
                </a:solidFill>
                <a:latin typeface="微软雅黑" panose="020B0503020204020204" pitchFamily="34" charset="-122"/>
                <a:ea typeface="微软雅黑" panose="020B0503020204020204" pitchFamily="34" charset="-122"/>
                <a:sym typeface="+mn-ea"/>
              </a:rPr>
              <a:t>数据资源建设</a:t>
            </a:r>
            <a:endParaRPr lang="zh-CN" altLang="en-US" b="1" dirty="0">
              <a:solidFill>
                <a:srgbClr val="6AE7FF"/>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8049575" y="3641365"/>
            <a:ext cx="3368067" cy="784830"/>
          </a:xfrm>
          <a:prstGeom prst="rect">
            <a:avLst/>
          </a:prstGeom>
        </p:spPr>
        <p:txBody>
          <a:bodyPr wrap="square">
            <a:spAutoFit/>
          </a:bodyPr>
          <a:lstStyle/>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通过系统可以快速实现历史</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Excel</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数据导入</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历史档案系统中的数据完整迁移</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历史数字化扫描文件批量挂接</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8011152" y="4795665"/>
            <a:ext cx="2239645" cy="368300"/>
          </a:xfrm>
          <a:prstGeom prst="rect">
            <a:avLst/>
          </a:prstGeom>
          <a:noFill/>
        </p:spPr>
        <p:txBody>
          <a:bodyPr wrap="square" rtlCol="0">
            <a:spAutoFit/>
          </a:bodyPr>
          <a:lstStyle/>
          <a:p>
            <a:pPr algn="l"/>
            <a:r>
              <a:rPr lang="zh-CN" altLang="en-US" b="1" dirty="0" smtClean="0">
                <a:solidFill>
                  <a:srgbClr val="6AE7FF"/>
                </a:solidFill>
                <a:latin typeface="微软雅黑" panose="020B0503020204020204" pitchFamily="34" charset="-122"/>
                <a:ea typeface="微软雅黑" panose="020B0503020204020204" pitchFamily="34" charset="-122"/>
                <a:sym typeface="+mn-ea"/>
              </a:rPr>
              <a:t>人员队伍建设</a:t>
            </a:r>
            <a:endParaRPr lang="zh-CN" altLang="en-US" b="1" dirty="0">
              <a:solidFill>
                <a:srgbClr val="6AE7FF"/>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7975684" y="5184634"/>
            <a:ext cx="3441958" cy="553998"/>
          </a:xfrm>
          <a:prstGeom prst="rect">
            <a:avLst/>
          </a:prstGeom>
        </p:spPr>
        <p:txBody>
          <a:bodyPr wrap="square">
            <a:spAutoFit/>
          </a:bodyPr>
          <a:lstStyle/>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通过系统培训、应用指导、知识转移培训体系，实现系统业务管理、系统应用维护等知识转移</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1089966" y="1348121"/>
            <a:ext cx="2395356" cy="369332"/>
          </a:xfrm>
          <a:prstGeom prst="rect">
            <a:avLst/>
          </a:prstGeom>
          <a:noFill/>
        </p:spPr>
        <p:txBody>
          <a:bodyPr wrap="square" rtlCol="0">
            <a:spAutoFit/>
          </a:bodyPr>
          <a:lstStyle/>
          <a:p>
            <a:r>
              <a:rPr lang="zh-CN" altLang="en-US" b="1" dirty="0" smtClean="0">
                <a:solidFill>
                  <a:srgbClr val="6AE7FF"/>
                </a:solidFill>
                <a:latin typeface="微软雅黑" panose="020B0503020204020204" pitchFamily="34" charset="-122"/>
                <a:ea typeface="微软雅黑" panose="020B0503020204020204" pitchFamily="34" charset="-122"/>
                <a:sym typeface="+mn-ea"/>
              </a:rPr>
              <a:t>档案标准规范</a:t>
            </a:r>
            <a:endParaRPr lang="zh-CN" altLang="en-US" b="1" dirty="0">
              <a:solidFill>
                <a:srgbClr val="6AE7FF"/>
              </a:solidFill>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1091640" y="1709025"/>
            <a:ext cx="3189686" cy="1246495"/>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基础档案管理体系建设是档案规范化管理的第一步</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系统建设，制度先行，如科学合理的档案归档范围与期限表，是档案信息能够收集完整的基础，档案归档制度是档案归档移交的保障，其他常见制度如利用制度、保密制度、库房管理制度等。</a:t>
            </a:r>
            <a:endParaRPr lang="zh-CN" sz="10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055849" y="3204405"/>
            <a:ext cx="2239645" cy="368300"/>
          </a:xfrm>
          <a:prstGeom prst="rect">
            <a:avLst/>
          </a:prstGeom>
          <a:noFill/>
        </p:spPr>
        <p:txBody>
          <a:bodyPr wrap="square" rtlCol="0">
            <a:spAutoFit/>
          </a:bodyPr>
          <a:lstStyle/>
          <a:p>
            <a:r>
              <a:rPr lang="zh-CN" altLang="en-US" b="1" dirty="0" smtClean="0">
                <a:solidFill>
                  <a:srgbClr val="6AE7FF"/>
                </a:solidFill>
                <a:latin typeface="微软雅黑" panose="020B0503020204020204" pitchFamily="34" charset="-122"/>
                <a:ea typeface="微软雅黑" panose="020B0503020204020204" pitchFamily="34" charset="-122"/>
                <a:sym typeface="+mn-ea"/>
              </a:rPr>
              <a:t>软件硬件建设</a:t>
            </a:r>
            <a:endParaRPr lang="zh-CN" altLang="en-US" b="1" dirty="0">
              <a:solidFill>
                <a:srgbClr val="6AE7FF"/>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a:xfrm>
            <a:off x="1044756" y="3572705"/>
            <a:ext cx="3156780" cy="784830"/>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系统已经自带数据库，无需用户单独</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采购，为保障系统运行的稳定性与数据的安全性，建议采用专用服务器，如条件受限，可以用普通</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PC</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机替代</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26" name="文本框 25"/>
          <p:cNvSpPr txBox="1"/>
          <p:nvPr/>
        </p:nvSpPr>
        <p:spPr>
          <a:xfrm>
            <a:off x="1089966" y="4798484"/>
            <a:ext cx="2239645" cy="368300"/>
          </a:xfrm>
          <a:prstGeom prst="rect">
            <a:avLst/>
          </a:prstGeom>
          <a:noFill/>
        </p:spPr>
        <p:txBody>
          <a:bodyPr wrap="square" rtlCol="0">
            <a:spAutoFit/>
          </a:bodyPr>
          <a:lstStyle/>
          <a:p>
            <a:r>
              <a:rPr lang="zh-CN" altLang="en-US" b="1" dirty="0" smtClean="0">
                <a:solidFill>
                  <a:srgbClr val="6AE7FF"/>
                </a:solidFill>
                <a:latin typeface="微软雅黑" panose="020B0503020204020204" pitchFamily="34" charset="-122"/>
                <a:ea typeface="微软雅黑" panose="020B0503020204020204" pitchFamily="34" charset="-122"/>
                <a:sym typeface="+mn-ea"/>
              </a:rPr>
              <a:t>应用系统建设</a:t>
            </a:r>
            <a:endParaRPr lang="zh-CN" altLang="en-US" b="1" dirty="0">
              <a:solidFill>
                <a:srgbClr val="6AE7FF"/>
              </a:solidFill>
              <a:latin typeface="微软雅黑" panose="020B0503020204020204" pitchFamily="34" charset="-122"/>
              <a:ea typeface="微软雅黑" panose="020B0503020204020204" pitchFamily="34" charset="-122"/>
              <a:sym typeface="+mn-ea"/>
            </a:endParaRPr>
          </a:p>
        </p:txBody>
      </p:sp>
      <p:sp>
        <p:nvSpPr>
          <p:cNvPr id="27" name="矩形 26"/>
          <p:cNvSpPr/>
          <p:nvPr/>
        </p:nvSpPr>
        <p:spPr>
          <a:xfrm>
            <a:off x="1089966" y="5184499"/>
            <a:ext cx="3191360" cy="553998"/>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九州档案数字档案信息管理平台由数字档案信息管理平台与数字档案信息利用平台</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2</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部分组成</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4393565" y="2241868"/>
            <a:ext cx="3429000" cy="3179762"/>
            <a:chOff x="4393565" y="2241868"/>
            <a:chExt cx="3429000" cy="3179762"/>
          </a:xfrm>
        </p:grpSpPr>
        <p:grpSp>
          <p:nvGrpSpPr>
            <p:cNvPr id="3" name="组合 2"/>
            <p:cNvGrpSpPr/>
            <p:nvPr/>
          </p:nvGrpSpPr>
          <p:grpSpPr>
            <a:xfrm>
              <a:off x="4393565" y="2241868"/>
              <a:ext cx="3429000" cy="3179762"/>
              <a:chOff x="4406900" y="2401888"/>
              <a:chExt cx="3429000" cy="3179762"/>
            </a:xfrm>
          </p:grpSpPr>
          <p:sp>
            <p:nvSpPr>
              <p:cNvPr id="11269" name="任意多边形 16"/>
              <p:cNvSpPr>
                <a:spLocks noChangeArrowheads="1"/>
              </p:cNvSpPr>
              <p:nvPr/>
            </p:nvSpPr>
            <p:spPr bwMode="auto">
              <a:xfrm rot="2796417">
                <a:off x="5012532" y="2251869"/>
                <a:ext cx="1143000" cy="1443037"/>
              </a:xfrm>
              <a:custGeom>
                <a:avLst/>
                <a:gdLst>
                  <a:gd name="T0" fmla="*/ 85965 w 1997680"/>
                  <a:gd name="T1" fmla="*/ 471208 h 2524712"/>
                  <a:gd name="T2" fmla="*/ 531923 w 1997680"/>
                  <a:gd name="T3" fmla="*/ 0 h 2524712"/>
                  <a:gd name="T4" fmla="*/ 732573 w 1997680"/>
                  <a:gd name="T5" fmla="*/ 189500 h 2524712"/>
                  <a:gd name="T6" fmla="*/ 947302 w 1997680"/>
                  <a:gd name="T7" fmla="*/ 392298 h 2524712"/>
                  <a:gd name="T8" fmla="*/ 1143000 w 1997680"/>
                  <a:gd name="T9" fmla="*/ 577122 h 2524712"/>
                  <a:gd name="T10" fmla="*/ 966969 w 1997680"/>
                  <a:gd name="T11" fmla="*/ 763120 h 2524712"/>
                  <a:gd name="T12" fmla="*/ 967995 w 1997680"/>
                  <a:gd name="T13" fmla="*/ 764089 h 2524712"/>
                  <a:gd name="T14" fmla="*/ 953499 w 1997680"/>
                  <a:gd name="T15" fmla="*/ 782868 h 2524712"/>
                  <a:gd name="T16" fmla="*/ 933465 w 1997680"/>
                  <a:gd name="T17" fmla="*/ 934834 h 2524712"/>
                  <a:gd name="T18" fmla="*/ 934391 w 1997680"/>
                  <a:gd name="T19" fmla="*/ 937169 h 2524712"/>
                  <a:gd name="T20" fmla="*/ 933999 w 1997680"/>
                  <a:gd name="T21" fmla="*/ 937289 h 2524712"/>
                  <a:gd name="T22" fmla="*/ 1013097 w 1997680"/>
                  <a:gd name="T23" fmla="*/ 1196770 h 2524712"/>
                  <a:gd name="T24" fmla="*/ 203517 w 1997680"/>
                  <a:gd name="T25" fmla="*/ 1443037 h 2524712"/>
                  <a:gd name="T26" fmla="*/ 17510 w 1997680"/>
                  <a:gd name="T27" fmla="*/ 832834 h 2524712"/>
                  <a:gd name="T28" fmla="*/ 18324 w 1997680"/>
                  <a:gd name="T29" fmla="*/ 832586 h 2524712"/>
                  <a:gd name="T30" fmla="*/ 16402 w 1997680"/>
                  <a:gd name="T31" fmla="*/ 827736 h 2524712"/>
                  <a:gd name="T32" fmla="*/ 57997 w 1997680"/>
                  <a:gd name="T33" fmla="*/ 512210 h 2524712"/>
                  <a:gd name="T34" fmla="*/ 88095 w 1997680"/>
                  <a:gd name="T35" fmla="*/ 473220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97680"/>
                  <a:gd name="T55" fmla="*/ 0 h 2524712"/>
                  <a:gd name="T56" fmla="*/ 1997680 w 1997680"/>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97680" h="2524712">
                    <a:moveTo>
                      <a:pt x="150246" y="824418"/>
                    </a:moveTo>
                    <a:lnTo>
                      <a:pt x="929670" y="0"/>
                    </a:lnTo>
                    <a:lnTo>
                      <a:pt x="1280355" y="331546"/>
                    </a:lnTo>
                    <a:lnTo>
                      <a:pt x="1655649" y="686358"/>
                    </a:lnTo>
                    <a:lnTo>
                      <a:pt x="1997680" y="1009723"/>
                    </a:lnTo>
                    <a:lnTo>
                      <a:pt x="1690021" y="1335142"/>
                    </a:lnTo>
                    <a:lnTo>
                      <a:pt x="1691814" y="1336837"/>
                    </a:lnTo>
                    <a:lnTo>
                      <a:pt x="1666479" y="1369692"/>
                    </a:lnTo>
                    <a:cubicBezTo>
                      <a:pt x="1616466" y="1450265"/>
                      <a:pt x="1605036" y="1547518"/>
                      <a:pt x="1631465" y="1635569"/>
                    </a:cubicBezTo>
                    <a:lnTo>
                      <a:pt x="1633083" y="1639655"/>
                    </a:lnTo>
                    <a:lnTo>
                      <a:pt x="1632398" y="1639864"/>
                    </a:lnTo>
                    <a:lnTo>
                      <a:pt x="1770641" y="2093848"/>
                    </a:lnTo>
                    <a:lnTo>
                      <a:pt x="355698" y="2524712"/>
                    </a:lnTo>
                    <a:lnTo>
                      <a:pt x="30604" y="1457111"/>
                    </a:lnTo>
                    <a:lnTo>
                      <a:pt x="32026" y="1456678"/>
                    </a:lnTo>
                    <a:lnTo>
                      <a:pt x="28667" y="1448193"/>
                    </a:lnTo>
                    <a:cubicBezTo>
                      <a:pt x="-26207" y="1265374"/>
                      <a:pt x="-2477" y="1063448"/>
                      <a:pt x="101365" y="896153"/>
                    </a:cubicBezTo>
                    <a:lnTo>
                      <a:pt x="153968" y="827937"/>
                    </a:lnTo>
                    <a:lnTo>
                      <a:pt x="150246" y="824418"/>
                    </a:lnTo>
                    <a:close/>
                  </a:path>
                </a:pathLst>
              </a:custGeom>
              <a:solidFill>
                <a:srgbClr val="6AE7FF">
                  <a:alpha val="6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0" name="任意多边形 17"/>
              <p:cNvSpPr>
                <a:spLocks noChangeArrowheads="1"/>
              </p:cNvSpPr>
              <p:nvPr/>
            </p:nvSpPr>
            <p:spPr bwMode="auto">
              <a:xfrm rot="18803583" flipH="1">
                <a:off x="6077744" y="2258219"/>
                <a:ext cx="1133475" cy="1443037"/>
              </a:xfrm>
              <a:custGeom>
                <a:avLst/>
                <a:gdLst>
                  <a:gd name="T0" fmla="*/ 531440 w 1982833"/>
                  <a:gd name="T1" fmla="*/ 0 h 2524712"/>
                  <a:gd name="T2" fmla="*/ 85887 w 1982833"/>
                  <a:gd name="T3" fmla="*/ 471208 h 2524712"/>
                  <a:gd name="T4" fmla="*/ 88015 w 1982833"/>
                  <a:gd name="T5" fmla="*/ 473220 h 2524712"/>
                  <a:gd name="T6" fmla="*/ 57945 w 1982833"/>
                  <a:gd name="T7" fmla="*/ 512210 h 2524712"/>
                  <a:gd name="T8" fmla="*/ 16387 w 1982833"/>
                  <a:gd name="T9" fmla="*/ 827736 h 2524712"/>
                  <a:gd name="T10" fmla="*/ 18307 w 1982833"/>
                  <a:gd name="T11" fmla="*/ 832586 h 2524712"/>
                  <a:gd name="T12" fmla="*/ 17495 w 1982833"/>
                  <a:gd name="T13" fmla="*/ 832834 h 2524712"/>
                  <a:gd name="T14" fmla="*/ 203333 w 1982833"/>
                  <a:gd name="T15" fmla="*/ 1443037 h 2524712"/>
                  <a:gd name="T16" fmla="*/ 971612 w 1982833"/>
                  <a:gd name="T17" fmla="*/ 1209121 h 2524712"/>
                  <a:gd name="T18" fmla="*/ 895708 w 1982833"/>
                  <a:gd name="T19" fmla="*/ 959889 h 2524712"/>
                  <a:gd name="T20" fmla="*/ 896099 w 1982833"/>
                  <a:gd name="T21" fmla="*/ 959769 h 2524712"/>
                  <a:gd name="T22" fmla="*/ 895174 w 1982833"/>
                  <a:gd name="T23" fmla="*/ 957433 h 2524712"/>
                  <a:gd name="T24" fmla="*/ 915189 w 1982833"/>
                  <a:gd name="T25" fmla="*/ 805468 h 2524712"/>
                  <a:gd name="T26" fmla="*/ 929672 w 1982833"/>
                  <a:gd name="T27" fmla="*/ 786689 h 2524712"/>
                  <a:gd name="T28" fmla="*/ 928647 w 1982833"/>
                  <a:gd name="T29" fmla="*/ 785720 h 2524712"/>
                  <a:gd name="T30" fmla="*/ 1133475 w 1982833"/>
                  <a:gd name="T31" fmla="*/ 569099 h 2524712"/>
                  <a:gd name="T32" fmla="*/ 946442 w 1982833"/>
                  <a:gd name="T33" fmla="*/ 392298 h 2524712"/>
                  <a:gd name="T34" fmla="*/ 731908 w 1982833"/>
                  <a:gd name="T35" fmla="*/ 189500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2833"/>
                  <a:gd name="T55" fmla="*/ 0 h 2524712"/>
                  <a:gd name="T56" fmla="*/ 1982833 w 1982833"/>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2833" h="2524712">
                    <a:moveTo>
                      <a:pt x="929670" y="0"/>
                    </a:move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lnTo>
                      <a:pt x="1699679" y="2115457"/>
                    </a:lnTo>
                    <a:lnTo>
                      <a:pt x="1566897" y="1679404"/>
                    </a:lnTo>
                    <a:lnTo>
                      <a:pt x="1567582" y="1679195"/>
                    </a:lnTo>
                    <a:lnTo>
                      <a:pt x="1565964" y="1675108"/>
                    </a:lnTo>
                    <a:cubicBezTo>
                      <a:pt x="1539535" y="1587058"/>
                      <a:pt x="1550964" y="1489806"/>
                      <a:pt x="1600977" y="1409232"/>
                    </a:cubicBezTo>
                    <a:lnTo>
                      <a:pt x="1626313" y="1376377"/>
                    </a:lnTo>
                    <a:lnTo>
                      <a:pt x="1624520" y="1374682"/>
                    </a:lnTo>
                    <a:lnTo>
                      <a:pt x="1982833" y="995685"/>
                    </a:lnTo>
                    <a:lnTo>
                      <a:pt x="1655649" y="686358"/>
                    </a:lnTo>
                    <a:lnTo>
                      <a:pt x="1280355" y="331546"/>
                    </a:lnTo>
                    <a:lnTo>
                      <a:pt x="929670" y="0"/>
                    </a:lnTo>
                    <a:close/>
                  </a:path>
                </a:pathLst>
              </a:custGeom>
              <a:solidFill>
                <a:srgbClr val="6AE7FF">
                  <a:alpha val="2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1" name="任意多边形 18"/>
              <p:cNvSpPr>
                <a:spLocks noChangeArrowheads="1"/>
              </p:cNvSpPr>
              <p:nvPr/>
            </p:nvSpPr>
            <p:spPr bwMode="auto">
              <a:xfrm rot="-811666" flipH="1" flipV="1">
                <a:off x="6707188" y="3327400"/>
                <a:ext cx="1128712" cy="1443038"/>
              </a:xfrm>
              <a:custGeom>
                <a:avLst/>
                <a:gdLst>
                  <a:gd name="T0" fmla="*/ 203331 w 1974521"/>
                  <a:gd name="T1" fmla="*/ 1443038 h 2524712"/>
                  <a:gd name="T2" fmla="*/ 17494 w 1974521"/>
                  <a:gd name="T3" fmla="*/ 832834 h 2524712"/>
                  <a:gd name="T4" fmla="*/ 18307 w 1974521"/>
                  <a:gd name="T5" fmla="*/ 832587 h 2524712"/>
                  <a:gd name="T6" fmla="*/ 16387 w 1974521"/>
                  <a:gd name="T7" fmla="*/ 827737 h 2524712"/>
                  <a:gd name="T8" fmla="*/ 57944 w 1974521"/>
                  <a:gd name="T9" fmla="*/ 512210 h 2524712"/>
                  <a:gd name="T10" fmla="*/ 88014 w 1974521"/>
                  <a:gd name="T11" fmla="*/ 473220 h 2524712"/>
                  <a:gd name="T12" fmla="*/ 85886 w 1974521"/>
                  <a:gd name="T13" fmla="*/ 471209 h 2524712"/>
                  <a:gd name="T14" fmla="*/ 531435 w 1974521"/>
                  <a:gd name="T15" fmla="*/ 0 h 2524712"/>
                  <a:gd name="T16" fmla="*/ 731900 w 1974521"/>
                  <a:gd name="T17" fmla="*/ 189500 h 2524712"/>
                  <a:gd name="T18" fmla="*/ 946433 w 1974521"/>
                  <a:gd name="T19" fmla="*/ 392298 h 2524712"/>
                  <a:gd name="T20" fmla="*/ 1128712 w 1974521"/>
                  <a:gd name="T21" fmla="*/ 564608 h 2524712"/>
                  <a:gd name="T22" fmla="*/ 931863 w 1974521"/>
                  <a:gd name="T23" fmla="*/ 772794 h 2524712"/>
                  <a:gd name="T24" fmla="*/ 932888 w 1974521"/>
                  <a:gd name="T25" fmla="*/ 773762 h 2524712"/>
                  <a:gd name="T26" fmla="*/ 918405 w 1974521"/>
                  <a:gd name="T27" fmla="*/ 792541 h 2524712"/>
                  <a:gd name="T28" fmla="*/ 898390 w 1974521"/>
                  <a:gd name="T29" fmla="*/ 944507 h 2524712"/>
                  <a:gd name="T30" fmla="*/ 899315 w 1974521"/>
                  <a:gd name="T31" fmla="*/ 946843 h 2524712"/>
                  <a:gd name="T32" fmla="*/ 898923 w 1974521"/>
                  <a:gd name="T33" fmla="*/ 946962 h 2524712"/>
                  <a:gd name="T34" fmla="*/ 978156 w 1974521"/>
                  <a:gd name="T35" fmla="*/ 1207126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4521"/>
                  <a:gd name="T55" fmla="*/ 0 h 2524712"/>
                  <a:gd name="T56" fmla="*/ 1974521 w 1974521"/>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4521" h="2524712">
                    <a:moveTo>
                      <a:pt x="355698" y="2524712"/>
                    </a:moveTo>
                    <a:lnTo>
                      <a:pt x="30604" y="1457111"/>
                    </a:lnTo>
                    <a:lnTo>
                      <a:pt x="32026" y="1456678"/>
                    </a:lnTo>
                    <a:lnTo>
                      <a:pt x="28667" y="1448193"/>
                    </a:lnTo>
                    <a:cubicBezTo>
                      <a:pt x="-26207" y="1265374"/>
                      <a:pt x="-2477" y="1063448"/>
                      <a:pt x="101365" y="896153"/>
                    </a:cubicBezTo>
                    <a:lnTo>
                      <a:pt x="153968" y="827937"/>
                    </a:lnTo>
                    <a:lnTo>
                      <a:pt x="150246" y="824418"/>
                    </a:lnTo>
                    <a:lnTo>
                      <a:pt x="929670" y="0"/>
                    </a:lnTo>
                    <a:lnTo>
                      <a:pt x="1280355" y="331546"/>
                    </a:lnTo>
                    <a:lnTo>
                      <a:pt x="1655649" y="686358"/>
                    </a:lnTo>
                    <a:lnTo>
                      <a:pt x="1974521" y="987827"/>
                    </a:lnTo>
                    <a:lnTo>
                      <a:pt x="1630161" y="1352065"/>
                    </a:lnTo>
                    <a:lnTo>
                      <a:pt x="1631954" y="1353760"/>
                    </a:lnTo>
                    <a:lnTo>
                      <a:pt x="1606619" y="1386615"/>
                    </a:lnTo>
                    <a:cubicBezTo>
                      <a:pt x="1556606" y="1467188"/>
                      <a:pt x="1545177" y="1564441"/>
                      <a:pt x="1571605" y="1652492"/>
                    </a:cubicBezTo>
                    <a:lnTo>
                      <a:pt x="1573223" y="1656578"/>
                    </a:lnTo>
                    <a:lnTo>
                      <a:pt x="1572538" y="1656786"/>
                    </a:lnTo>
                    <a:lnTo>
                      <a:pt x="1711144" y="2111965"/>
                    </a:lnTo>
                    <a:lnTo>
                      <a:pt x="355698" y="2524712"/>
                    </a:lnTo>
                    <a:close/>
                  </a:path>
                </a:pathLst>
              </a:custGeom>
              <a:solidFill>
                <a:srgbClr val="6AE7FF">
                  <a:alpha val="4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2" name="任意多边形 19"/>
              <p:cNvSpPr>
                <a:spLocks noChangeArrowheads="1"/>
              </p:cNvSpPr>
              <p:nvPr/>
            </p:nvSpPr>
            <p:spPr bwMode="auto">
              <a:xfrm rot="811666" flipV="1">
                <a:off x="4406900" y="3328988"/>
                <a:ext cx="1144588" cy="1443037"/>
              </a:xfrm>
              <a:custGeom>
                <a:avLst/>
                <a:gdLst>
                  <a:gd name="T0" fmla="*/ 203178 w 2003794"/>
                  <a:gd name="T1" fmla="*/ 1443037 h 2524712"/>
                  <a:gd name="T2" fmla="*/ 999303 w 2003794"/>
                  <a:gd name="T3" fmla="*/ 1200459 h 2524712"/>
                  <a:gd name="T4" fmla="*/ 924048 w 2003794"/>
                  <a:gd name="T5" fmla="*/ 953173 h 2524712"/>
                  <a:gd name="T6" fmla="*/ 924440 w 2003794"/>
                  <a:gd name="T7" fmla="*/ 953053 h 2524712"/>
                  <a:gd name="T8" fmla="*/ 923515 w 2003794"/>
                  <a:gd name="T9" fmla="*/ 950718 h 2524712"/>
                  <a:gd name="T10" fmla="*/ 943515 w 2003794"/>
                  <a:gd name="T11" fmla="*/ 798752 h 2524712"/>
                  <a:gd name="T12" fmla="*/ 957987 w 2003794"/>
                  <a:gd name="T13" fmla="*/ 779974 h 2524712"/>
                  <a:gd name="T14" fmla="*/ 956963 w 2003794"/>
                  <a:gd name="T15" fmla="*/ 779004 h 2524712"/>
                  <a:gd name="T16" fmla="*/ 1144588 w 2003794"/>
                  <a:gd name="T17" fmla="*/ 580425 h 2524712"/>
                  <a:gd name="T18" fmla="*/ 945724 w 2003794"/>
                  <a:gd name="T19" fmla="*/ 392298 h 2524712"/>
                  <a:gd name="T20" fmla="*/ 731352 w 2003794"/>
                  <a:gd name="T21" fmla="*/ 189500 h 2524712"/>
                  <a:gd name="T22" fmla="*/ 531037 w 2003794"/>
                  <a:gd name="T23" fmla="*/ 0 h 2524712"/>
                  <a:gd name="T24" fmla="*/ 85822 w 2003794"/>
                  <a:gd name="T25" fmla="*/ 471208 h 2524712"/>
                  <a:gd name="T26" fmla="*/ 87948 w 2003794"/>
                  <a:gd name="T27" fmla="*/ 473220 h 2524712"/>
                  <a:gd name="T28" fmla="*/ 57901 w 2003794"/>
                  <a:gd name="T29" fmla="*/ 512210 h 2524712"/>
                  <a:gd name="T30" fmla="*/ 16375 w 2003794"/>
                  <a:gd name="T31" fmla="*/ 827736 h 2524712"/>
                  <a:gd name="T32" fmla="*/ 18294 w 2003794"/>
                  <a:gd name="T33" fmla="*/ 832586 h 2524712"/>
                  <a:gd name="T34" fmla="*/ 17481 w 2003794"/>
                  <a:gd name="T35" fmla="*/ 832834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3794"/>
                  <a:gd name="T55" fmla="*/ 0 h 2524712"/>
                  <a:gd name="T56" fmla="*/ 2003794 w 2003794"/>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3794" h="2524712">
                    <a:moveTo>
                      <a:pt x="355698" y="2524712"/>
                    </a:moveTo>
                    <a:lnTo>
                      <a:pt x="1749448" y="2100302"/>
                    </a:lnTo>
                    <a:lnTo>
                      <a:pt x="1617702" y="1667654"/>
                    </a:lnTo>
                    <a:lnTo>
                      <a:pt x="1618387" y="1667445"/>
                    </a:lnTo>
                    <a:lnTo>
                      <a:pt x="1616769" y="1663359"/>
                    </a:lnTo>
                    <a:cubicBezTo>
                      <a:pt x="1590341" y="1575308"/>
                      <a:pt x="1601770" y="1478056"/>
                      <a:pt x="1651782" y="1397482"/>
                    </a:cubicBezTo>
                    <a:lnTo>
                      <a:pt x="1677117" y="1364628"/>
                    </a:lnTo>
                    <a:lnTo>
                      <a:pt x="1675325" y="1362932"/>
                    </a:lnTo>
                    <a:lnTo>
                      <a:pt x="2003794" y="1015502"/>
                    </a:lnTo>
                    <a:lnTo>
                      <a:pt x="1655649" y="686358"/>
                    </a:lnTo>
                    <a:lnTo>
                      <a:pt x="1280355" y="331546"/>
                    </a:lnTo>
                    <a:lnTo>
                      <a:pt x="929670" y="0"/>
                    </a:ln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close/>
                  </a:path>
                </a:pathLst>
              </a:custGeom>
              <a:solidFill>
                <a:srgbClr val="6AE7FF">
                  <a:alpha val="4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3" name="任意多边形 20"/>
              <p:cNvSpPr>
                <a:spLocks noChangeArrowheads="1"/>
              </p:cNvSpPr>
              <p:nvPr/>
            </p:nvSpPr>
            <p:spPr bwMode="auto">
              <a:xfrm rot="18755030" flipV="1">
                <a:off x="5018882" y="4296568"/>
                <a:ext cx="1130300" cy="1439863"/>
              </a:xfrm>
              <a:custGeom>
                <a:avLst/>
                <a:gdLst>
                  <a:gd name="T0" fmla="*/ 1007332 w 1424028"/>
                  <a:gd name="T1" fmla="*/ 1195122 h 1814500"/>
                  <a:gd name="T2" fmla="*/ 923615 w 1424028"/>
                  <a:gd name="T3" fmla="*/ 920264 h 1814500"/>
                  <a:gd name="T4" fmla="*/ 924006 w 1424028"/>
                  <a:gd name="T5" fmla="*/ 920146 h 1814500"/>
                  <a:gd name="T6" fmla="*/ 923081 w 1424028"/>
                  <a:gd name="T7" fmla="*/ 917809 h 1814500"/>
                  <a:gd name="T8" fmla="*/ 943103 w 1424028"/>
                  <a:gd name="T9" fmla="*/ 765808 h 1814500"/>
                  <a:gd name="T10" fmla="*/ 957591 w 1424028"/>
                  <a:gd name="T11" fmla="*/ 747024 h 1814500"/>
                  <a:gd name="T12" fmla="*/ 956566 w 1424028"/>
                  <a:gd name="T13" fmla="*/ 746055 h 1814500"/>
                  <a:gd name="T14" fmla="*/ 1130300 w 1424028"/>
                  <a:gd name="T15" fmla="*/ 562339 h 1814500"/>
                  <a:gd name="T16" fmla="*/ 946776 w 1424028"/>
                  <a:gd name="T17" fmla="*/ 388876 h 1814500"/>
                  <a:gd name="T18" fmla="*/ 780439 w 1424028"/>
                  <a:gd name="T19" fmla="*/ 231657 h 1814500"/>
                  <a:gd name="T20" fmla="*/ 528306 w 1424028"/>
                  <a:gd name="T21" fmla="*/ 0 h 1814500"/>
                  <a:gd name="T22" fmla="*/ 85918 w 1424028"/>
                  <a:gd name="T23" fmla="*/ 467806 h 1814500"/>
                  <a:gd name="T24" fmla="*/ 88046 w 1424028"/>
                  <a:gd name="T25" fmla="*/ 469817 h 1814500"/>
                  <a:gd name="T26" fmla="*/ 57965 w 1424028"/>
                  <a:gd name="T27" fmla="*/ 508816 h 1814500"/>
                  <a:gd name="T28" fmla="*/ 16393 w 1424028"/>
                  <a:gd name="T29" fmla="*/ 824417 h 1814500"/>
                  <a:gd name="T30" fmla="*/ 18314 w 1424028"/>
                  <a:gd name="T31" fmla="*/ 829268 h 1814500"/>
                  <a:gd name="T32" fmla="*/ 17501 w 1424028"/>
                  <a:gd name="T33" fmla="*/ 829516 h 1814500"/>
                  <a:gd name="T34" fmla="*/ 203405 w 1424028"/>
                  <a:gd name="T35" fmla="*/ 1439863 h 181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4028"/>
                  <a:gd name="T55" fmla="*/ 0 h 1814500"/>
                  <a:gd name="T56" fmla="*/ 1424028 w 1424028"/>
                  <a:gd name="T57" fmla="*/ 1814500 h 18145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4028" h="1814500">
                    <a:moveTo>
                      <a:pt x="1269105" y="1506080"/>
                    </a:moveTo>
                    <a:lnTo>
                      <a:pt x="1163632" y="1159707"/>
                    </a:lnTo>
                    <a:lnTo>
                      <a:pt x="1164125" y="1159558"/>
                    </a:lnTo>
                    <a:lnTo>
                      <a:pt x="1162960" y="1156613"/>
                    </a:lnTo>
                    <a:cubicBezTo>
                      <a:pt x="1143919" y="1093177"/>
                      <a:pt x="1152153" y="1023111"/>
                      <a:pt x="1188185" y="965063"/>
                    </a:cubicBezTo>
                    <a:lnTo>
                      <a:pt x="1206437" y="941392"/>
                    </a:lnTo>
                    <a:lnTo>
                      <a:pt x="1205146" y="940171"/>
                    </a:lnTo>
                    <a:lnTo>
                      <a:pt x="1424028" y="708654"/>
                    </a:lnTo>
                    <a:lnTo>
                      <a:pt x="1192812" y="490058"/>
                    </a:lnTo>
                    <a:lnTo>
                      <a:pt x="983249" y="291932"/>
                    </a:lnTo>
                    <a:lnTo>
                      <a:pt x="665595" y="0"/>
                    </a:lnTo>
                    <a:lnTo>
                      <a:pt x="108245" y="589524"/>
                    </a:lnTo>
                    <a:lnTo>
                      <a:pt x="110926" y="592059"/>
                    </a:lnTo>
                    <a:lnTo>
                      <a:pt x="73028" y="641205"/>
                    </a:lnTo>
                    <a:cubicBezTo>
                      <a:pt x="-1785" y="761733"/>
                      <a:pt x="-18881" y="907210"/>
                      <a:pt x="20653" y="1038922"/>
                    </a:cubicBezTo>
                    <a:lnTo>
                      <a:pt x="23073" y="1045035"/>
                    </a:lnTo>
                    <a:lnTo>
                      <a:pt x="22049" y="1045347"/>
                    </a:lnTo>
                    <a:lnTo>
                      <a:pt x="256263" y="1814500"/>
                    </a:lnTo>
                    <a:lnTo>
                      <a:pt x="1269105" y="1506080"/>
                    </a:lnTo>
                    <a:close/>
                  </a:path>
                </a:pathLst>
              </a:custGeom>
              <a:solidFill>
                <a:srgbClr val="6AE7FF">
                  <a:alpha val="2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4" name="任意多边形 21"/>
              <p:cNvSpPr>
                <a:spLocks noChangeArrowheads="1"/>
              </p:cNvSpPr>
              <p:nvPr/>
            </p:nvSpPr>
            <p:spPr bwMode="auto">
              <a:xfrm rot="2844970" flipH="1" flipV="1">
                <a:off x="6092032" y="4294981"/>
                <a:ext cx="1130300" cy="1443037"/>
              </a:xfrm>
              <a:custGeom>
                <a:avLst/>
                <a:gdLst>
                  <a:gd name="T0" fmla="*/ 984607 w 1424033"/>
                  <a:gd name="T1" fmla="*/ 1205269 h 1818928"/>
                  <a:gd name="T2" fmla="*/ 203404 w 1424033"/>
                  <a:gd name="T3" fmla="*/ 1443037 h 1818928"/>
                  <a:gd name="T4" fmla="*/ 17501 w 1424033"/>
                  <a:gd name="T5" fmla="*/ 832833 h 1818928"/>
                  <a:gd name="T6" fmla="*/ 18314 w 1424033"/>
                  <a:gd name="T7" fmla="*/ 832587 h 1818928"/>
                  <a:gd name="T8" fmla="*/ 16393 w 1424033"/>
                  <a:gd name="T9" fmla="*/ 827736 h 1818928"/>
                  <a:gd name="T10" fmla="*/ 57965 w 1424033"/>
                  <a:gd name="T11" fmla="*/ 512210 h 1818928"/>
                  <a:gd name="T12" fmla="*/ 88045 w 1424033"/>
                  <a:gd name="T13" fmla="*/ 473220 h 1818928"/>
                  <a:gd name="T14" fmla="*/ 85917 w 1424033"/>
                  <a:gd name="T15" fmla="*/ 471209 h 1818928"/>
                  <a:gd name="T16" fmla="*/ 531626 w 1424033"/>
                  <a:gd name="T17" fmla="*/ 0 h 1818928"/>
                  <a:gd name="T18" fmla="*/ 732163 w 1424033"/>
                  <a:gd name="T19" fmla="*/ 189500 h 1818928"/>
                  <a:gd name="T20" fmla="*/ 946773 w 1424033"/>
                  <a:gd name="T21" fmla="*/ 392298 h 1818928"/>
                  <a:gd name="T22" fmla="*/ 1130300 w 1424033"/>
                  <a:gd name="T23" fmla="*/ 565725 h 1818928"/>
                  <a:gd name="T24" fmla="*/ 937784 w 1424033"/>
                  <a:gd name="T25" fmla="*/ 769255 h 1818928"/>
                  <a:gd name="T26" fmla="*/ 938809 w 1424033"/>
                  <a:gd name="T27" fmla="*/ 770224 h 1818928"/>
                  <a:gd name="T28" fmla="*/ 924322 w 1424033"/>
                  <a:gd name="T29" fmla="*/ 789003 h 1818928"/>
                  <a:gd name="T30" fmla="*/ 904299 w 1424033"/>
                  <a:gd name="T31" fmla="*/ 940969 h 1818928"/>
                  <a:gd name="T32" fmla="*/ 905224 w 1424033"/>
                  <a:gd name="T33" fmla="*/ 943304 h 1818928"/>
                  <a:gd name="T34" fmla="*/ 904833 w 1424033"/>
                  <a:gd name="T35" fmla="*/ 943423 h 18189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4033"/>
                  <a:gd name="T55" fmla="*/ 0 h 1818928"/>
                  <a:gd name="T56" fmla="*/ 1424033 w 1424033"/>
                  <a:gd name="T57" fmla="*/ 1818928 h 18189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4033" h="1818928">
                    <a:moveTo>
                      <a:pt x="1240478" y="1519225"/>
                    </a:moveTo>
                    <a:lnTo>
                      <a:pt x="256263" y="1818928"/>
                    </a:lnTo>
                    <a:lnTo>
                      <a:pt x="22049" y="1049775"/>
                    </a:lnTo>
                    <a:lnTo>
                      <a:pt x="23073" y="1049464"/>
                    </a:lnTo>
                    <a:lnTo>
                      <a:pt x="20653" y="1043350"/>
                    </a:lnTo>
                    <a:cubicBezTo>
                      <a:pt x="-18881" y="911639"/>
                      <a:pt x="-1785" y="766161"/>
                      <a:pt x="73029" y="645633"/>
                    </a:cubicBezTo>
                    <a:lnTo>
                      <a:pt x="110926" y="596487"/>
                    </a:lnTo>
                    <a:lnTo>
                      <a:pt x="108245" y="593952"/>
                    </a:lnTo>
                    <a:lnTo>
                      <a:pt x="669780" y="0"/>
                    </a:lnTo>
                    <a:lnTo>
                      <a:pt x="922431" y="238862"/>
                    </a:lnTo>
                    <a:lnTo>
                      <a:pt x="1192812" y="494486"/>
                    </a:lnTo>
                    <a:lnTo>
                      <a:pt x="1424033" y="713088"/>
                    </a:lnTo>
                    <a:lnTo>
                      <a:pt x="1181487" y="969635"/>
                    </a:lnTo>
                    <a:lnTo>
                      <a:pt x="1182779" y="970857"/>
                    </a:lnTo>
                    <a:lnTo>
                      <a:pt x="1164527" y="994527"/>
                    </a:lnTo>
                    <a:cubicBezTo>
                      <a:pt x="1128494" y="1052576"/>
                      <a:pt x="1120260" y="1122642"/>
                      <a:pt x="1139301" y="1186078"/>
                    </a:cubicBezTo>
                    <a:lnTo>
                      <a:pt x="1140466" y="1189021"/>
                    </a:lnTo>
                    <a:lnTo>
                      <a:pt x="1139973" y="1189172"/>
                    </a:lnTo>
                    <a:lnTo>
                      <a:pt x="1240478" y="1519225"/>
                    </a:lnTo>
                    <a:close/>
                  </a:path>
                </a:pathLst>
              </a:custGeom>
              <a:solidFill>
                <a:srgbClr val="6AE7FF">
                  <a:alpha val="6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nvGrpSpPr>
              <p:cNvPr id="12321" name="组合 69"/>
              <p:cNvGrpSpPr/>
              <p:nvPr/>
            </p:nvGrpSpPr>
            <p:grpSpPr bwMode="auto">
              <a:xfrm>
                <a:off x="5330825" y="2720975"/>
                <a:ext cx="395288" cy="381000"/>
                <a:chOff x="0" y="0"/>
                <a:chExt cx="645684" cy="620945"/>
              </a:xfrm>
              <a:solidFill>
                <a:schemeClr val="bg1"/>
              </a:solidFill>
            </p:grpSpPr>
            <p:sp>
              <p:nvSpPr>
                <p:cNvPr id="12322" name="Oval 131"/>
                <p:cNvSpPr>
                  <a:spLocks noChangeArrowheads="1"/>
                </p:cNvSpPr>
                <p:nvPr/>
              </p:nvSpPr>
              <p:spPr bwMode="auto">
                <a:xfrm>
                  <a:off x="177563" y="0"/>
                  <a:ext cx="290558" cy="29427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23" name="Freeform 134"/>
                <p:cNvSpPr>
                  <a:spLocks noChangeArrowheads="1"/>
                </p:cNvSpPr>
                <p:nvPr/>
              </p:nvSpPr>
              <p:spPr bwMode="auto">
                <a:xfrm>
                  <a:off x="0" y="340170"/>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24" name="组合 72"/>
              <p:cNvGrpSpPr/>
              <p:nvPr/>
            </p:nvGrpSpPr>
            <p:grpSpPr bwMode="auto">
              <a:xfrm>
                <a:off x="4657725" y="3832225"/>
                <a:ext cx="533400" cy="404813"/>
                <a:chOff x="0" y="0"/>
                <a:chExt cx="509646" cy="387231"/>
              </a:xfrm>
              <a:solidFill>
                <a:schemeClr val="bg1"/>
              </a:solidFill>
            </p:grpSpPr>
            <p:sp>
              <p:nvSpPr>
                <p:cNvPr id="12325"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26"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27" name="组合 75"/>
              <p:cNvGrpSpPr/>
              <p:nvPr/>
            </p:nvGrpSpPr>
            <p:grpSpPr bwMode="auto">
              <a:xfrm>
                <a:off x="5365750" y="4833938"/>
                <a:ext cx="301625" cy="387350"/>
                <a:chOff x="0" y="0"/>
                <a:chExt cx="563562" cy="720725"/>
              </a:xfrm>
              <a:solidFill>
                <a:schemeClr val="bg1"/>
              </a:solidFill>
            </p:grpSpPr>
            <p:sp>
              <p:nvSpPr>
                <p:cNvPr id="12328"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29"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30"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sp>
          <p:nvSpPr>
            <p:cNvPr id="45" name="Freeform 32"/>
            <p:cNvSpPr>
              <a:spLocks noChangeArrowheads="1"/>
            </p:cNvSpPr>
            <p:nvPr/>
          </p:nvSpPr>
          <p:spPr bwMode="auto">
            <a:xfrm>
              <a:off x="6725640" y="2579871"/>
              <a:ext cx="76468" cy="3873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46" name="Freeform 33"/>
            <p:cNvSpPr>
              <a:spLocks noChangeArrowheads="1"/>
            </p:cNvSpPr>
            <p:nvPr/>
          </p:nvSpPr>
          <p:spPr bwMode="auto">
            <a:xfrm>
              <a:off x="6613486" y="2816205"/>
              <a:ext cx="75619" cy="15101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47" name="Freeform 34"/>
            <p:cNvSpPr>
              <a:spLocks noChangeArrowheads="1"/>
            </p:cNvSpPr>
            <p:nvPr/>
          </p:nvSpPr>
          <p:spPr bwMode="auto">
            <a:xfrm>
              <a:off x="6838643" y="2704437"/>
              <a:ext cx="76468" cy="262784"/>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48" name="Oval 131"/>
            <p:cNvSpPr>
              <a:spLocks noChangeArrowheads="1"/>
            </p:cNvSpPr>
            <p:nvPr/>
          </p:nvSpPr>
          <p:spPr bwMode="auto">
            <a:xfrm>
              <a:off x="6622831" y="4701322"/>
              <a:ext cx="177880" cy="180562"/>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49" name="Freeform 134"/>
            <p:cNvSpPr>
              <a:spLocks noChangeArrowheads="1"/>
            </p:cNvSpPr>
            <p:nvPr/>
          </p:nvSpPr>
          <p:spPr bwMode="auto">
            <a:xfrm>
              <a:off x="6514127" y="4910044"/>
              <a:ext cx="395288" cy="17227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50" name="Freeform 20"/>
            <p:cNvSpPr>
              <a:spLocks noEditPoints="1" noChangeArrowheads="1"/>
            </p:cNvSpPr>
            <p:nvPr/>
          </p:nvSpPr>
          <p:spPr bwMode="auto">
            <a:xfrm>
              <a:off x="7073466" y="3748168"/>
              <a:ext cx="353639" cy="350620"/>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51" name="Freeform 21"/>
            <p:cNvSpPr>
              <a:spLocks noEditPoints="1" noChangeArrowheads="1"/>
            </p:cNvSpPr>
            <p:nvPr/>
          </p:nvSpPr>
          <p:spPr bwMode="auto">
            <a:xfrm>
              <a:off x="7397690" y="3693975"/>
              <a:ext cx="209176" cy="208936"/>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33" grpId="0"/>
      <p:bldP spid="34" grpId="0"/>
      <p:bldP spid="4" grpId="0"/>
      <p:bldP spid="5" grpId="0"/>
      <p:bldP spid="6" grpId="0"/>
      <p:bldP spid="7" grpId="0"/>
      <p:bldP spid="8" grpId="0"/>
      <p:bldP spid="9" grpId="0"/>
      <p:bldP spid="10"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81125" y="2569210"/>
            <a:ext cx="819785" cy="706755"/>
          </a:xfrm>
          <a:prstGeom prst="rect">
            <a:avLst/>
          </a:prstGeom>
          <a:noFill/>
        </p:spPr>
        <p:txBody>
          <a:bodyPr wrap="square" rtlCol="0">
            <a:spAutoFit/>
          </a:bodyPr>
          <a:lstStyle/>
          <a:p>
            <a:pPr algn="r"/>
            <a:r>
              <a:rPr lang="en-US" altLang="zh-CN" sz="4000" b="1" dirty="0" smtClean="0">
                <a:solidFill>
                  <a:srgbClr val="6AE7FF"/>
                </a:solidFill>
                <a:latin typeface="微软雅黑" panose="020B0503020204020204" pitchFamily="34" charset="-122"/>
                <a:ea typeface="微软雅黑" panose="020B0503020204020204" pitchFamily="34" charset="-122"/>
              </a:rPr>
              <a:t>05</a:t>
            </a:r>
            <a:endParaRPr lang="en-US" altLang="zh-CN" sz="4000" b="1" dirty="0">
              <a:solidFill>
                <a:srgbClr val="6AE7FF"/>
              </a:solidFill>
              <a:latin typeface="微软雅黑" panose="020B0503020204020204" pitchFamily="34" charset="-122"/>
              <a:ea typeface="微软雅黑" panose="020B0503020204020204" pitchFamily="34" charset="-122"/>
            </a:endParaRPr>
          </a:p>
        </p:txBody>
      </p:sp>
      <p:sp>
        <p:nvSpPr>
          <p:cNvPr id="9" name="圆角矩形 8"/>
          <p:cNvSpPr/>
          <p:nvPr/>
        </p:nvSpPr>
        <p:spPr>
          <a:xfrm>
            <a:off x="2378710"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我们能做什么</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13830" y="2569210"/>
            <a:ext cx="819785" cy="706755"/>
          </a:xfrm>
          <a:prstGeom prst="rect">
            <a:avLst/>
          </a:prstGeom>
          <a:noFill/>
        </p:spPr>
        <p:txBody>
          <a:bodyPr wrap="square" rtlCol="0">
            <a:spAutoFit/>
          </a:bodyPr>
          <a:lstStyle/>
          <a:p>
            <a:pPr algn="r"/>
            <a:r>
              <a:rPr lang="en-US" altLang="zh-CN" sz="4000" b="1" dirty="0" smtClean="0">
                <a:solidFill>
                  <a:srgbClr val="6AE7FF"/>
                </a:solidFill>
                <a:latin typeface="微软雅黑" panose="020B0503020204020204" pitchFamily="34" charset="-122"/>
                <a:ea typeface="微软雅黑" panose="020B0503020204020204" pitchFamily="34" charset="-122"/>
              </a:rPr>
              <a:t>06</a:t>
            </a:r>
            <a:endParaRPr lang="en-US" altLang="zh-CN" sz="4000" b="1" dirty="0">
              <a:solidFill>
                <a:srgbClr val="6AE7FF"/>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511415"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预期建设效果分析</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381125" y="4341466"/>
            <a:ext cx="819785" cy="706755"/>
          </a:xfrm>
          <a:prstGeom prst="rect">
            <a:avLst/>
          </a:prstGeom>
          <a:noFill/>
        </p:spPr>
        <p:txBody>
          <a:bodyPr wrap="square" rtlCol="0">
            <a:spAutoFit/>
          </a:bodyPr>
          <a:lstStyle/>
          <a:p>
            <a:pPr algn="r"/>
            <a:r>
              <a:rPr lang="en-US" altLang="zh-CN" sz="4000" b="1" dirty="0" smtClean="0">
                <a:solidFill>
                  <a:srgbClr val="6AE7FF"/>
                </a:solidFill>
                <a:latin typeface="微软雅黑" panose="020B0503020204020204" pitchFamily="34" charset="-122"/>
                <a:ea typeface="微软雅黑" panose="020B0503020204020204" pitchFamily="34" charset="-122"/>
              </a:rPr>
              <a:t>07</a:t>
            </a:r>
            <a:endParaRPr lang="en-US" altLang="zh-CN" sz="4000" b="1" dirty="0">
              <a:solidFill>
                <a:srgbClr val="6AE7FF"/>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2378710" y="4437986"/>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我们的优势与价值</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06009" y="892343"/>
            <a:ext cx="10570130" cy="707886"/>
          </a:xfrm>
          <a:prstGeom prst="rect">
            <a:avLst/>
          </a:prstGeom>
          <a:noFill/>
        </p:spPr>
        <p:txBody>
          <a:bodyPr wrap="square" rtlCol="0">
            <a:spAutoFit/>
          </a:bodyPr>
          <a:lstStyle/>
          <a:p>
            <a:pPr algn="ctr"/>
            <a:r>
              <a:rPr lang="zh-CN" altLang="en-US" sz="4000" b="1" dirty="0" smtClean="0">
                <a:solidFill>
                  <a:srgbClr val="6AE7FF"/>
                </a:solidFill>
                <a:latin typeface="微软雅黑" panose="020B0503020204020204" pitchFamily="34" charset="-122"/>
                <a:ea typeface="微软雅黑" panose="020B0503020204020204" pitchFamily="34" charset="-122"/>
              </a:rPr>
              <a:t>九州档案 数字档案信息管理平台 </a:t>
            </a:r>
            <a:r>
              <a:rPr lang="en-US" altLang="zh-CN" sz="4000" b="1" dirty="0">
                <a:solidFill>
                  <a:srgbClr val="6AE7FF"/>
                </a:solidFill>
                <a:latin typeface="微软雅黑" panose="020B0503020204020204" pitchFamily="34" charset="-122"/>
                <a:ea typeface="微软雅黑" panose="020B0503020204020204" pitchFamily="34" charset="-122"/>
              </a:rPr>
              <a:t>/ </a:t>
            </a:r>
            <a:r>
              <a:rPr lang="zh-CN" altLang="en-US" sz="2000" b="1" dirty="0" smtClean="0">
                <a:solidFill>
                  <a:srgbClr val="6AE7FF"/>
                </a:solidFill>
                <a:latin typeface="微软雅黑" panose="020B0503020204020204" pitchFamily="34" charset="-122"/>
                <a:ea typeface="微软雅黑" panose="020B0503020204020204" pitchFamily="34" charset="-122"/>
              </a:rPr>
              <a:t>构建一流档案信息平台</a:t>
            </a:r>
            <a:endParaRPr lang="en-US" altLang="zh-CN" sz="2000" b="1" dirty="0">
              <a:solidFill>
                <a:srgbClr val="6AE7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2349"/>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ppt_w</p:attrName>
                                        </p:attrNameLst>
                                      </p:cBhvr>
                                      <p:tavLst>
                                        <p:tav tm="0">
                                          <p:val>
                                            <p:fltVal val="0"/>
                                          </p:val>
                                        </p:tav>
                                        <p:tav tm="100000">
                                          <p:val>
                                            <p:strVal val="#ppt_w"/>
                                          </p:val>
                                        </p:tav>
                                      </p:tavLst>
                                    </p:anim>
                                    <p:anim calcmode="lin" valueType="num">
                                      <p:cBhvr>
                                        <p:cTn id="20" dur="1250" fill="hold"/>
                                        <p:tgtEl>
                                          <p:spTgt spid="8"/>
                                        </p:tgtEl>
                                        <p:attrNameLst>
                                          <p:attrName>ppt_h</p:attrName>
                                        </p:attrNameLst>
                                      </p:cBhvr>
                                      <p:tavLst>
                                        <p:tav tm="0">
                                          <p:val>
                                            <p:fltVal val="0"/>
                                          </p:val>
                                        </p:tav>
                                        <p:tav tm="100000">
                                          <p:val>
                                            <p:strVal val="#ppt_h"/>
                                          </p:val>
                                        </p:tav>
                                      </p:tavLst>
                                    </p:anim>
                                    <p:animEffect transition="in" filter="fade">
                                      <p:cBhvr>
                                        <p:cTn id="21" dur="1250"/>
                                        <p:tgtEl>
                                          <p:spTgt spid="8"/>
                                        </p:tgtEl>
                                      </p:cBhvr>
                                    </p:animEffect>
                                  </p:childTnLst>
                                </p:cTn>
                              </p:par>
                            </p:childTnLst>
                          </p:cTn>
                        </p:par>
                        <p:par>
                          <p:cTn id="22" fill="hold">
                            <p:stCondLst>
                              <p:cond delay="3849"/>
                            </p:stCondLst>
                            <p:childTnLst>
                              <p:par>
                                <p:cTn id="23" presetID="29" presetClass="entr" presetSubtype="0"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250" fill="hold"/>
                                        <p:tgtEl>
                                          <p:spTgt spid="9"/>
                                        </p:tgtEl>
                                        <p:attrNameLst>
                                          <p:attrName>ppt_x</p:attrName>
                                        </p:attrNameLst>
                                      </p:cBhvr>
                                      <p:tavLst>
                                        <p:tav tm="0">
                                          <p:val>
                                            <p:strVal val="#ppt_x-.2"/>
                                          </p:val>
                                        </p:tav>
                                        <p:tav tm="100000">
                                          <p:val>
                                            <p:strVal val="#ppt_x"/>
                                          </p:val>
                                        </p:tav>
                                      </p:tavLst>
                                    </p:anim>
                                    <p:anim calcmode="lin" valueType="num">
                                      <p:cBhvr>
                                        <p:cTn id="26" dur="125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1250"/>
                                        <p:tgtEl>
                                          <p:spTgt spid="9"/>
                                        </p:tgtEl>
                                      </p:cBhvr>
                                    </p:animEffect>
                                  </p:childTnLst>
                                </p:cTn>
                              </p:par>
                            </p:childTnLst>
                          </p:cTn>
                        </p:par>
                        <p:par>
                          <p:cTn id="28" fill="hold">
                            <p:stCondLst>
                              <p:cond delay="5349"/>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250" fill="hold"/>
                                        <p:tgtEl>
                                          <p:spTgt spid="10"/>
                                        </p:tgtEl>
                                        <p:attrNameLst>
                                          <p:attrName>ppt_w</p:attrName>
                                        </p:attrNameLst>
                                      </p:cBhvr>
                                      <p:tavLst>
                                        <p:tav tm="0">
                                          <p:val>
                                            <p:fltVal val="0"/>
                                          </p:val>
                                        </p:tav>
                                        <p:tav tm="100000">
                                          <p:val>
                                            <p:strVal val="#ppt_w"/>
                                          </p:val>
                                        </p:tav>
                                      </p:tavLst>
                                    </p:anim>
                                    <p:anim calcmode="lin" valueType="num">
                                      <p:cBhvr>
                                        <p:cTn id="32" dur="1250" fill="hold"/>
                                        <p:tgtEl>
                                          <p:spTgt spid="10"/>
                                        </p:tgtEl>
                                        <p:attrNameLst>
                                          <p:attrName>ppt_h</p:attrName>
                                        </p:attrNameLst>
                                      </p:cBhvr>
                                      <p:tavLst>
                                        <p:tav tm="0">
                                          <p:val>
                                            <p:fltVal val="0"/>
                                          </p:val>
                                        </p:tav>
                                        <p:tav tm="100000">
                                          <p:val>
                                            <p:strVal val="#ppt_h"/>
                                          </p:val>
                                        </p:tav>
                                      </p:tavLst>
                                    </p:anim>
                                    <p:animEffect transition="in" filter="fade">
                                      <p:cBhvr>
                                        <p:cTn id="33" dur="1250"/>
                                        <p:tgtEl>
                                          <p:spTgt spid="10"/>
                                        </p:tgtEl>
                                      </p:cBhvr>
                                    </p:animEffect>
                                  </p:childTnLst>
                                </p:cTn>
                              </p:par>
                            </p:childTnLst>
                          </p:cTn>
                        </p:par>
                        <p:par>
                          <p:cTn id="34" fill="hold">
                            <p:stCondLst>
                              <p:cond delay="6849"/>
                            </p:stCondLst>
                            <p:childTnLst>
                              <p:par>
                                <p:cTn id="35" presetID="29" presetClass="entr" presetSubtype="0"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250" fill="hold"/>
                                        <p:tgtEl>
                                          <p:spTgt spid="11"/>
                                        </p:tgtEl>
                                        <p:attrNameLst>
                                          <p:attrName>ppt_x</p:attrName>
                                        </p:attrNameLst>
                                      </p:cBhvr>
                                      <p:tavLst>
                                        <p:tav tm="0">
                                          <p:val>
                                            <p:strVal val="#ppt_x-.2"/>
                                          </p:val>
                                        </p:tav>
                                        <p:tav tm="100000">
                                          <p:val>
                                            <p:strVal val="#ppt_x"/>
                                          </p:val>
                                        </p:tav>
                                      </p:tavLst>
                                    </p:anim>
                                    <p:anim calcmode="lin" valueType="num">
                                      <p:cBhvr>
                                        <p:cTn id="38" dur="125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250"/>
                                        <p:tgtEl>
                                          <p:spTgt spid="11"/>
                                        </p:tgtEl>
                                      </p:cBhvr>
                                    </p:animEffect>
                                  </p:childTnLst>
                                </p:cTn>
                              </p:par>
                            </p:childTnLst>
                          </p:cTn>
                        </p:par>
                        <p:par>
                          <p:cTn id="40" fill="hold">
                            <p:stCondLst>
                              <p:cond delay="8349"/>
                            </p:stCondLst>
                            <p:childTnLst>
                              <p:par>
                                <p:cTn id="41" presetID="53" presetClass="entr" presetSubtype="16"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250" fill="hold"/>
                                        <p:tgtEl>
                                          <p:spTgt spid="32"/>
                                        </p:tgtEl>
                                        <p:attrNameLst>
                                          <p:attrName>ppt_w</p:attrName>
                                        </p:attrNameLst>
                                      </p:cBhvr>
                                      <p:tavLst>
                                        <p:tav tm="0">
                                          <p:val>
                                            <p:fltVal val="0"/>
                                          </p:val>
                                        </p:tav>
                                        <p:tav tm="100000">
                                          <p:val>
                                            <p:strVal val="#ppt_w"/>
                                          </p:val>
                                        </p:tav>
                                      </p:tavLst>
                                    </p:anim>
                                    <p:anim calcmode="lin" valueType="num">
                                      <p:cBhvr>
                                        <p:cTn id="44" dur="1250" fill="hold"/>
                                        <p:tgtEl>
                                          <p:spTgt spid="32"/>
                                        </p:tgtEl>
                                        <p:attrNameLst>
                                          <p:attrName>ppt_h</p:attrName>
                                        </p:attrNameLst>
                                      </p:cBhvr>
                                      <p:tavLst>
                                        <p:tav tm="0">
                                          <p:val>
                                            <p:fltVal val="0"/>
                                          </p:val>
                                        </p:tav>
                                        <p:tav tm="100000">
                                          <p:val>
                                            <p:strVal val="#ppt_h"/>
                                          </p:val>
                                        </p:tav>
                                      </p:tavLst>
                                    </p:anim>
                                    <p:animEffect transition="in" filter="fade">
                                      <p:cBhvr>
                                        <p:cTn id="45" dur="1250"/>
                                        <p:tgtEl>
                                          <p:spTgt spid="32"/>
                                        </p:tgtEl>
                                      </p:cBhvr>
                                    </p:animEffect>
                                  </p:childTnLst>
                                </p:cTn>
                              </p:par>
                            </p:childTnLst>
                          </p:cTn>
                        </p:par>
                        <p:par>
                          <p:cTn id="46" fill="hold">
                            <p:stCondLst>
                              <p:cond delay="9849"/>
                            </p:stCondLst>
                            <p:childTnLst>
                              <p:par>
                                <p:cTn id="47" presetID="29" presetClass="entr" presetSubtype="0" fill="hold" grpId="1"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250" fill="hold"/>
                                        <p:tgtEl>
                                          <p:spTgt spid="33"/>
                                        </p:tgtEl>
                                        <p:attrNameLst>
                                          <p:attrName>ppt_x</p:attrName>
                                        </p:attrNameLst>
                                      </p:cBhvr>
                                      <p:tavLst>
                                        <p:tav tm="0">
                                          <p:val>
                                            <p:strVal val="#ppt_x-.2"/>
                                          </p:val>
                                        </p:tav>
                                        <p:tav tm="100000">
                                          <p:val>
                                            <p:strVal val="#ppt_x"/>
                                          </p:val>
                                        </p:tav>
                                      </p:tavLst>
                                    </p:anim>
                                    <p:anim calcmode="lin" valueType="num">
                                      <p:cBhvr>
                                        <p:cTn id="50" dur="125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9" grpId="1" bldLvl="0" animBg="1"/>
      <p:bldP spid="10" grpId="0"/>
      <p:bldP spid="11" grpId="0" animBg="1"/>
      <p:bldP spid="11" grpId="1" bldLvl="0" animBg="1"/>
      <p:bldP spid="32" grpId="0"/>
      <p:bldP spid="33" grpId="0" animBg="1"/>
      <p:bldP spid="33" grpId="1" bldLvl="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50566" y="2438420"/>
            <a:ext cx="1513205" cy="1568450"/>
          </a:xfrm>
          <a:prstGeom prst="rect">
            <a:avLst/>
          </a:prstGeom>
          <a:noFill/>
        </p:spPr>
        <p:txBody>
          <a:bodyPr wrap="square" rtlCol="0">
            <a:spAutoFit/>
          </a:bodyPr>
          <a:lstStyle/>
          <a:p>
            <a:pPr algn="r"/>
            <a:r>
              <a:rPr lang="en-US" altLang="zh-CN" sz="9600" dirty="0" smtClean="0">
                <a:solidFill>
                  <a:srgbClr val="6AE7FF"/>
                </a:solidFill>
              </a:rPr>
              <a:t>05</a:t>
            </a:r>
            <a:endParaRPr lang="en-US" altLang="zh-CN" sz="9600" dirty="0">
              <a:solidFill>
                <a:srgbClr val="6AE7FF"/>
              </a:solidFill>
            </a:endParaRPr>
          </a:p>
        </p:txBody>
      </p:sp>
      <p:sp>
        <p:nvSpPr>
          <p:cNvPr id="14" name="文本框 13"/>
          <p:cNvSpPr txBox="1"/>
          <p:nvPr/>
        </p:nvSpPr>
        <p:spPr>
          <a:xfrm>
            <a:off x="4110355" y="2991812"/>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我们能做什么？</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365508" y="3254607"/>
            <a:ext cx="7479665" cy="584775"/>
          </a:xfrm>
          <a:prstGeom prst="rect">
            <a:avLst/>
          </a:prstGeom>
          <a:noFill/>
          <a:effectLst/>
        </p:spPr>
        <p:txBody>
          <a:bodyPr wrap="square" rtlCol="0">
            <a:spAutoFit/>
          </a:bodyPr>
          <a:lstStyle/>
          <a:p>
            <a:pPr algn="ctr"/>
            <a:r>
              <a:rPr lang="zh-CN" altLang="en-US" sz="3200" b="1" dirty="0" smtClean="0">
                <a:solidFill>
                  <a:srgbClr val="6AE7FF"/>
                </a:solidFill>
                <a:effectLst/>
                <a:latin typeface="微软雅黑" panose="020B0503020204020204" pitchFamily="34" charset="-122"/>
                <a:ea typeface="微软雅黑" panose="020B0503020204020204" pitchFamily="34" charset="-122"/>
              </a:rPr>
              <a:t>九州档案 数字档案信息管理平台</a:t>
            </a:r>
            <a:endParaRPr lang="zh-CN" sz="3200" b="1" dirty="0">
              <a:solidFill>
                <a:srgbClr val="6AE7FF"/>
              </a:solidFill>
              <a:effectLst/>
              <a:latin typeface="微软雅黑" panose="020B0503020204020204" pitchFamily="34" charset="-122"/>
              <a:ea typeface="微软雅黑" panose="020B0503020204020204" pitchFamily="34" charset="-122"/>
            </a:endParaRPr>
          </a:p>
        </p:txBody>
      </p:sp>
      <p:sp>
        <p:nvSpPr>
          <p:cNvPr id="12" name="文本框 11"/>
          <p:cNvSpPr txBox="1"/>
          <p:nvPr/>
        </p:nvSpPr>
        <p:spPr>
          <a:xfrm>
            <a:off x="2833389" y="1657177"/>
            <a:ext cx="6543902" cy="923330"/>
          </a:xfrm>
          <a:prstGeom prst="rect">
            <a:avLst/>
          </a:prstGeom>
          <a:noFill/>
          <a:effectLst/>
        </p:spPr>
        <p:txBody>
          <a:bodyPr wrap="square" rtlCol="0">
            <a:spAutoFit/>
          </a:bodyPr>
          <a:lstStyle/>
          <a:p>
            <a:pPr algn="ctr"/>
            <a:r>
              <a:rPr lang="zh-CN" altLang="en-US" sz="5400" b="1" dirty="0" smtClean="0">
                <a:solidFill>
                  <a:srgbClr val="6AE7FF"/>
                </a:solidFill>
                <a:effectLst/>
                <a:latin typeface="微软雅黑" panose="020B0503020204020204" pitchFamily="34" charset="-122"/>
                <a:ea typeface="微软雅黑" panose="020B0503020204020204" pitchFamily="34" charset="-122"/>
              </a:rPr>
              <a:t>档案信息化建设介绍</a:t>
            </a:r>
            <a:endParaRPr lang="en-US" altLang="zh-CN" sz="5400" b="1" dirty="0">
              <a:solidFill>
                <a:srgbClr val="6AE7FF"/>
              </a:solidFill>
              <a:effectLst/>
              <a:latin typeface="微软雅黑" panose="020B0503020204020204" pitchFamily="34" charset="-122"/>
              <a:ea typeface="微软雅黑" panose="020B0503020204020204" pitchFamily="34" charset="-122"/>
            </a:endParaRPr>
          </a:p>
        </p:txBody>
      </p:sp>
      <p:sp>
        <p:nvSpPr>
          <p:cNvPr id="15" name="矩形 9"/>
          <p:cNvSpPr/>
          <p:nvPr/>
        </p:nvSpPr>
        <p:spPr>
          <a:xfrm>
            <a:off x="3419290" y="5557411"/>
            <a:ext cx="5372100" cy="646331"/>
          </a:xfrm>
          <a:prstGeom prst="rect">
            <a:avLst/>
          </a:prstGeom>
        </p:spPr>
        <p:txBody>
          <a:bodyPr wrap="square">
            <a:spAutoFit/>
          </a:bodyPr>
          <a:lstStyle/>
          <a:p>
            <a:pPr algn="ctr" fontAlgn="base">
              <a:lnSpc>
                <a:spcPct val="150000"/>
              </a:lnSpc>
              <a:buFont typeface="Arial" panose="020B0604020202020204" pitchFamily="34" charset="0"/>
            </a:pPr>
            <a:r>
              <a:rPr lang="zh-CN" altLang="en-US" sz="12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北京九州科源科技发展有限公司</a:t>
            </a:r>
            <a:endParaRPr lang="en-US" altLang="zh-CN" sz="12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endParaRPr>
          </a:p>
          <a:p>
            <a:pPr algn="ctr" fontAlgn="base">
              <a:lnSpc>
                <a:spcPct val="150000"/>
              </a:lnSpc>
              <a:buFont typeface="Arial" panose="020B0604020202020204" pitchFamily="34" charset="0"/>
            </a:pPr>
            <a:r>
              <a:rPr lang="en-US" altLang="zh-CN" sz="12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www.9zda.com</a:t>
            </a:r>
            <a:endParaRPr lang="en-US" altLang="zh-CN" sz="12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42" presetClass="entr" presetSubtype="0"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5" y="254635"/>
            <a:ext cx="2349500" cy="368300"/>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05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我们能做什么？</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9157970" y="1460692"/>
            <a:ext cx="859790" cy="861060"/>
            <a:chOff x="14422" y="3416"/>
            <a:chExt cx="1354" cy="1356"/>
          </a:xfrm>
        </p:grpSpPr>
        <p:sp>
          <p:nvSpPr>
            <p:cNvPr id="10" name="稻壳儿小白白(http://dwz.cn/Wu2UP)"/>
            <p:cNvSpPr>
              <a:spLocks noChangeArrowheads="1"/>
            </p:cNvSpPr>
            <p:nvPr/>
          </p:nvSpPr>
          <p:spPr bwMode="auto">
            <a:xfrm>
              <a:off x="14422" y="3416"/>
              <a:ext cx="1355" cy="1357"/>
            </a:xfrm>
            <a:prstGeom prst="pentagon">
              <a:avLst/>
            </a:prstGeom>
            <a:solidFill>
              <a:srgbClr val="6AE7FF">
                <a:alpha val="30000"/>
              </a:srgbClr>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chemeClr val="bg1"/>
                </a:solidFill>
                <a:sym typeface="Arial" panose="020B0604020202020204" pitchFamily="34" charset="0"/>
              </a:endParaRPr>
            </a:p>
          </p:txBody>
        </p:sp>
        <p:sp>
          <p:nvSpPr>
            <p:cNvPr id="11" name="稻壳儿小白白(http://dwz.cn/Wu2UP)"/>
            <p:cNvSpPr/>
            <p:nvPr/>
          </p:nvSpPr>
          <p:spPr bwMode="auto">
            <a:xfrm>
              <a:off x="14775" y="3930"/>
              <a:ext cx="650" cy="583"/>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p:spPr>
          <p:txBody>
            <a:bodyPr wrap="none" anchor="ctr"/>
            <a:lstStyle/>
            <a:p>
              <a:endParaRPr lang="zh-CN" altLang="en-US">
                <a:solidFill>
                  <a:schemeClr val="bg1"/>
                </a:solidFill>
              </a:endParaRPr>
            </a:p>
          </p:txBody>
        </p:sp>
      </p:grpSp>
      <p:grpSp>
        <p:nvGrpSpPr>
          <p:cNvPr id="4" name="组合 3"/>
          <p:cNvGrpSpPr/>
          <p:nvPr/>
        </p:nvGrpSpPr>
        <p:grpSpPr>
          <a:xfrm>
            <a:off x="2146300" y="1460692"/>
            <a:ext cx="862330" cy="861060"/>
            <a:chOff x="3380" y="3416"/>
            <a:chExt cx="1358" cy="1356"/>
          </a:xfrm>
        </p:grpSpPr>
        <p:sp>
          <p:nvSpPr>
            <p:cNvPr id="8" name="稻壳儿小白白(http://dwz.cn/Wu2UP)"/>
            <p:cNvSpPr>
              <a:spLocks noChangeArrowheads="1"/>
            </p:cNvSpPr>
            <p:nvPr/>
          </p:nvSpPr>
          <p:spPr bwMode="auto">
            <a:xfrm>
              <a:off x="3380" y="3416"/>
              <a:ext cx="1358" cy="1357"/>
            </a:xfrm>
            <a:prstGeom prst="pentagon">
              <a:avLst/>
            </a:prstGeom>
            <a:solidFill>
              <a:srgbClr val="6AE7FF">
                <a:alpha val="30000"/>
              </a:srgbClr>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solidFill>
                  <a:schemeClr val="bg1"/>
                </a:solidFill>
                <a:sym typeface="Arial" panose="020B0604020202020204" pitchFamily="34" charset="0"/>
              </a:endParaRPr>
            </a:p>
          </p:txBody>
        </p:sp>
        <p:sp>
          <p:nvSpPr>
            <p:cNvPr id="12" name="稻壳儿小白白(http://dwz.cn/Wu2UP)"/>
            <p:cNvSpPr/>
            <p:nvPr/>
          </p:nvSpPr>
          <p:spPr bwMode="auto">
            <a:xfrm>
              <a:off x="3767" y="3976"/>
              <a:ext cx="582" cy="49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p:spPr>
          <p:txBody>
            <a:bodyPr wrap="none" anchor="ctr"/>
            <a:lstStyle/>
            <a:p>
              <a:endParaRPr lang="zh-CN" altLang="en-US">
                <a:solidFill>
                  <a:schemeClr val="bg1"/>
                </a:solidFill>
              </a:endParaRPr>
            </a:p>
          </p:txBody>
        </p:sp>
      </p:grpSp>
      <p:grpSp>
        <p:nvGrpSpPr>
          <p:cNvPr id="5" name="组合 4"/>
          <p:cNvGrpSpPr/>
          <p:nvPr/>
        </p:nvGrpSpPr>
        <p:grpSpPr>
          <a:xfrm>
            <a:off x="5661660" y="1460692"/>
            <a:ext cx="862330" cy="861060"/>
            <a:chOff x="8917" y="3416"/>
            <a:chExt cx="1358" cy="1356"/>
          </a:xfrm>
        </p:grpSpPr>
        <p:sp>
          <p:nvSpPr>
            <p:cNvPr id="9" name="稻壳儿小白白(http://dwz.cn/Wu2UP)"/>
            <p:cNvSpPr>
              <a:spLocks noChangeArrowheads="1"/>
            </p:cNvSpPr>
            <p:nvPr/>
          </p:nvSpPr>
          <p:spPr bwMode="auto">
            <a:xfrm>
              <a:off x="8917" y="3416"/>
              <a:ext cx="1358" cy="1357"/>
            </a:xfrm>
            <a:prstGeom prst="pentagon">
              <a:avLst/>
            </a:prstGeom>
            <a:solidFill>
              <a:srgbClr val="6AE7FF">
                <a:alpha val="30000"/>
              </a:srgbClr>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chemeClr val="bg1"/>
                </a:solidFill>
                <a:sym typeface="Arial" panose="020B0604020202020204" pitchFamily="34" charset="0"/>
              </a:endParaRPr>
            </a:p>
          </p:txBody>
        </p:sp>
        <p:sp>
          <p:nvSpPr>
            <p:cNvPr id="13" name="稻壳儿小白白(http://dwz.cn/Wu2UP)"/>
            <p:cNvSpPr/>
            <p:nvPr/>
          </p:nvSpPr>
          <p:spPr bwMode="auto">
            <a:xfrm>
              <a:off x="9260" y="3919"/>
              <a:ext cx="592" cy="60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chemeClr val="bg1"/>
                </a:solidFill>
              </a:endParaRPr>
            </a:p>
          </p:txBody>
        </p:sp>
      </p:grpSp>
      <p:sp>
        <p:nvSpPr>
          <p:cNvPr id="14" name="TextBox 76"/>
          <p:cNvSpPr txBox="1"/>
          <p:nvPr/>
        </p:nvSpPr>
        <p:spPr>
          <a:xfrm>
            <a:off x="1536065" y="2549717"/>
            <a:ext cx="208089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档案厂商优选代表</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363904" y="2912656"/>
            <a:ext cx="2424892" cy="3091815"/>
          </a:xfrm>
          <a:prstGeom prst="rect">
            <a:avLst/>
          </a:prstGeom>
          <a:noFill/>
          <a:effectLst/>
        </p:spPr>
        <p:txBody>
          <a:bodyPr wrap="square" rtlCol="0">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作为国内档案行业代表厂商，自</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K6</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产品推向市场以来，为全国数万用户提供档案信息管理平台，涉及到行业有，政府机关、事业单位、高等院校、房地产、冶金、制造、机械、</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能源、</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生产、社会团体等各个领域、</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K6</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系统在遵循国家标准的基础上，在各行业领域的专业档案进行深度优化，在常规档案管理的基础上，在专业档案特色管理方面帮助用户创建一流的档案信息管理平台，随着</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K6.0</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6.1</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6.2</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版本升级，不断通过技术创新、业务优化创新，使九州档案数字信息管理平台始终保持在先进地位。</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5147310" y="2549717"/>
            <a:ext cx="1891665" cy="338554"/>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全线产品解决方案</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4880346" y="2912656"/>
            <a:ext cx="2424892" cy="3116238"/>
          </a:xfrm>
          <a:prstGeom prst="rect">
            <a:avLst/>
          </a:prstGeom>
          <a:noFill/>
          <a:effectLst/>
        </p:spPr>
        <p:txBody>
          <a:bodyPr wrap="square" rtlCol="0">
            <a:spAutoFit/>
          </a:bodyPr>
          <a:lstStyle/>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大量的客户沉淀，使九州档案不仅在常规档案管理方面具备出色的表现，而且在专业档案业务分析与理解具备更加出色的表现，产品线覆盖的行业包括：</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政府机关、事业单位、社会团体，企业集团涉及到房地产、金融、生产、制造、冶金、机械、能源、生产等领域。</a:t>
            </a: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defTabSz="914400">
              <a:lnSpc>
                <a:spcPct val="150000"/>
              </a:lnSpc>
            </a:pP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8" name="TextBox 76"/>
          <p:cNvSpPr txBox="1"/>
          <p:nvPr/>
        </p:nvSpPr>
        <p:spPr>
          <a:xfrm>
            <a:off x="8660130" y="2549717"/>
            <a:ext cx="1855470" cy="338554"/>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档案建章立制服务</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8376476" y="2912656"/>
            <a:ext cx="2424892" cy="1246495"/>
          </a:xfrm>
          <a:prstGeom prst="rect">
            <a:avLst/>
          </a:prstGeom>
          <a:noFill/>
          <a:effectLst/>
        </p:spPr>
        <p:txBody>
          <a:bodyPr wrap="square" rtlCol="0">
            <a:spAutoFit/>
          </a:bodyPr>
          <a:lstStyle/>
          <a:p>
            <a:pPr defTabSz="914400">
              <a:lnSpc>
                <a:spcPct val="150000"/>
              </a:lnSpc>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 </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为保障档案信息化顺利建设，九州档案为用户提供建章立制服务，帮助用户优化档案制度体系、建立健全各项制度标准，以确保档案信息化建设过程能够落到实处。</a:t>
            </a:r>
            <a:endParaRPr lang="en-US" altLang="zh-CN" sz="110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4338735" y="1332193"/>
            <a:ext cx="35135" cy="4696701"/>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791061" y="1332193"/>
            <a:ext cx="15383" cy="4696701"/>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42" presetClass="entr" presetSubtype="0" fill="hold" grpId="1"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1000"/>
                            </p:stCondLst>
                            <p:childTnLst>
                              <p:par>
                                <p:cTn id="48" presetID="42" presetClass="entr" presetSubtype="0" fill="hold" grpId="1"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1000"/>
                            </p:stCondLst>
                            <p:childTnLst>
                              <p:par>
                                <p:cTn id="71" presetID="42" presetClass="entr" presetSubtype="0" fill="hold" grpId="1"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14" grpId="0" bldLvl="0" animBg="1"/>
      <p:bldP spid="15" grpId="0" animBg="1"/>
      <p:bldP spid="15" grpId="1" bldLvl="0" animBg="1"/>
      <p:bldP spid="16" grpId="0"/>
      <p:bldP spid="17" grpId="0" animBg="1"/>
      <p:bldP spid="17" grpId="1"/>
      <p:bldP spid="18" grpId="0"/>
      <p:bldP spid="19" grpId="0" animBg="1"/>
      <p:bldP spid="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157970" y="1543084"/>
            <a:ext cx="859790" cy="861060"/>
            <a:chOff x="14422" y="3416"/>
            <a:chExt cx="1354" cy="1356"/>
          </a:xfrm>
        </p:grpSpPr>
        <p:sp>
          <p:nvSpPr>
            <p:cNvPr id="10" name="稻壳儿小白白(http://dwz.cn/Wu2UP)"/>
            <p:cNvSpPr>
              <a:spLocks noChangeArrowheads="1"/>
            </p:cNvSpPr>
            <p:nvPr/>
          </p:nvSpPr>
          <p:spPr bwMode="auto">
            <a:xfrm>
              <a:off x="14422" y="3416"/>
              <a:ext cx="1355" cy="1357"/>
            </a:xfrm>
            <a:prstGeom prst="pentagon">
              <a:avLst/>
            </a:prstGeom>
            <a:solidFill>
              <a:srgbClr val="6AE7FF">
                <a:alpha val="30000"/>
              </a:srgbClr>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olidFill>
                  <a:schemeClr val="bg1"/>
                </a:solidFill>
                <a:sym typeface="Arial" panose="020B0604020202020204" pitchFamily="34" charset="0"/>
              </a:endParaRPr>
            </a:p>
          </p:txBody>
        </p:sp>
        <p:sp>
          <p:nvSpPr>
            <p:cNvPr id="11" name="稻壳儿小白白(http://dwz.cn/Wu2UP)"/>
            <p:cNvSpPr/>
            <p:nvPr/>
          </p:nvSpPr>
          <p:spPr bwMode="auto">
            <a:xfrm>
              <a:off x="14775" y="3930"/>
              <a:ext cx="650" cy="583"/>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p:spPr>
          <p:txBody>
            <a:bodyPr wrap="none" anchor="ctr"/>
            <a:lstStyle/>
            <a:p>
              <a:endParaRPr lang="zh-CN" altLang="en-US">
                <a:solidFill>
                  <a:schemeClr val="bg1"/>
                </a:solidFill>
              </a:endParaRPr>
            </a:p>
          </p:txBody>
        </p:sp>
      </p:grpSp>
      <p:grpSp>
        <p:nvGrpSpPr>
          <p:cNvPr id="4" name="组合 3"/>
          <p:cNvGrpSpPr/>
          <p:nvPr/>
        </p:nvGrpSpPr>
        <p:grpSpPr>
          <a:xfrm>
            <a:off x="2146300" y="1543084"/>
            <a:ext cx="862330" cy="861060"/>
            <a:chOff x="3380" y="3416"/>
            <a:chExt cx="1358" cy="1356"/>
          </a:xfrm>
        </p:grpSpPr>
        <p:sp>
          <p:nvSpPr>
            <p:cNvPr id="8" name="稻壳儿小白白(http://dwz.cn/Wu2UP)"/>
            <p:cNvSpPr>
              <a:spLocks noChangeArrowheads="1"/>
            </p:cNvSpPr>
            <p:nvPr/>
          </p:nvSpPr>
          <p:spPr bwMode="auto">
            <a:xfrm>
              <a:off x="3380" y="3416"/>
              <a:ext cx="1358" cy="1357"/>
            </a:xfrm>
            <a:prstGeom prst="pentagon">
              <a:avLst/>
            </a:prstGeom>
            <a:solidFill>
              <a:srgbClr val="6AE7FF">
                <a:alpha val="30000"/>
              </a:srgbClr>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solidFill>
                  <a:schemeClr val="bg1"/>
                </a:solidFill>
                <a:sym typeface="Arial" panose="020B0604020202020204" pitchFamily="34" charset="0"/>
              </a:endParaRPr>
            </a:p>
          </p:txBody>
        </p:sp>
        <p:sp>
          <p:nvSpPr>
            <p:cNvPr id="12" name="稻壳儿小白白(http://dwz.cn/Wu2UP)"/>
            <p:cNvSpPr/>
            <p:nvPr/>
          </p:nvSpPr>
          <p:spPr bwMode="auto">
            <a:xfrm>
              <a:off x="3767" y="3976"/>
              <a:ext cx="582" cy="49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p:spPr>
          <p:txBody>
            <a:bodyPr wrap="none" anchor="ctr"/>
            <a:lstStyle/>
            <a:p>
              <a:endParaRPr lang="zh-CN" altLang="en-US">
                <a:solidFill>
                  <a:schemeClr val="bg1"/>
                </a:solidFill>
              </a:endParaRPr>
            </a:p>
          </p:txBody>
        </p:sp>
      </p:grpSp>
      <p:grpSp>
        <p:nvGrpSpPr>
          <p:cNvPr id="5" name="组合 4"/>
          <p:cNvGrpSpPr/>
          <p:nvPr/>
        </p:nvGrpSpPr>
        <p:grpSpPr>
          <a:xfrm>
            <a:off x="5661660" y="1543084"/>
            <a:ext cx="862330" cy="861060"/>
            <a:chOff x="8917" y="3416"/>
            <a:chExt cx="1358" cy="1356"/>
          </a:xfrm>
        </p:grpSpPr>
        <p:sp>
          <p:nvSpPr>
            <p:cNvPr id="9" name="稻壳儿小白白(http://dwz.cn/Wu2UP)"/>
            <p:cNvSpPr>
              <a:spLocks noChangeArrowheads="1"/>
            </p:cNvSpPr>
            <p:nvPr/>
          </p:nvSpPr>
          <p:spPr bwMode="auto">
            <a:xfrm>
              <a:off x="8917" y="3416"/>
              <a:ext cx="1358" cy="1357"/>
            </a:xfrm>
            <a:prstGeom prst="pentagon">
              <a:avLst/>
            </a:prstGeom>
            <a:solidFill>
              <a:srgbClr val="6AE7FF">
                <a:alpha val="30000"/>
              </a:srgbClr>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olidFill>
                  <a:schemeClr val="bg1"/>
                </a:solidFill>
                <a:sym typeface="Arial" panose="020B0604020202020204" pitchFamily="34" charset="0"/>
              </a:endParaRPr>
            </a:p>
          </p:txBody>
        </p:sp>
        <p:sp>
          <p:nvSpPr>
            <p:cNvPr id="13" name="稻壳儿小白白(http://dwz.cn/Wu2UP)"/>
            <p:cNvSpPr/>
            <p:nvPr/>
          </p:nvSpPr>
          <p:spPr bwMode="auto">
            <a:xfrm>
              <a:off x="9260" y="3919"/>
              <a:ext cx="592" cy="60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solidFill>
                  <a:schemeClr val="bg1"/>
                </a:solidFill>
              </a:endParaRPr>
            </a:p>
          </p:txBody>
        </p:sp>
      </p:grpSp>
      <p:sp>
        <p:nvSpPr>
          <p:cNvPr id="14" name="TextBox 76"/>
          <p:cNvSpPr txBox="1"/>
          <p:nvPr/>
        </p:nvSpPr>
        <p:spPr>
          <a:xfrm>
            <a:off x="1536065" y="2632109"/>
            <a:ext cx="2080895" cy="338554"/>
          </a:xfrm>
          <a:prstGeom prst="rect">
            <a:avLst/>
          </a:prstGeom>
          <a:noFill/>
          <a:effectLst/>
        </p:spPr>
        <p:txBody>
          <a:bodyPr wrap="square" rtlCol="0">
            <a:spAutoFit/>
          </a:bodyPr>
          <a:lstStyle/>
          <a:p>
            <a:pPr algn="ctr"/>
            <a:r>
              <a:rPr lang="zh-CN" altLang="en-US" sz="1600" b="1" dirty="0">
                <a:solidFill>
                  <a:srgbClr val="6AE7FF"/>
                </a:solidFill>
                <a:latin typeface="微软雅黑" panose="020B0503020204020204" pitchFamily="34" charset="-122"/>
                <a:ea typeface="微软雅黑" panose="020B0503020204020204" pitchFamily="34" charset="-122"/>
                <a:sym typeface="+mn-ea"/>
              </a:rPr>
              <a:t>前沿</a:t>
            </a: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技术档案系统</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363904" y="2995048"/>
            <a:ext cx="2424892" cy="1706880"/>
          </a:xfrm>
          <a:prstGeom prst="rect">
            <a:avLst/>
          </a:prstGeom>
          <a:noFill/>
          <a:effectLst/>
        </p:spPr>
        <p:txBody>
          <a:bodyPr wrap="square" rtlCol="0">
            <a:spAutoFit/>
          </a:bodyPr>
          <a:lstStyle/>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凭借雄厚的技术研发能力，在档案领域不断创新，在遵循档案行业特点与档案信息安全的基础上，不断将前沿技术融入到产品中，并为已经购买产品的用户提供不间断的小版本升级服务，让每个客户的档案信息化建设始处在优先地位。</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5147310" y="2632109"/>
            <a:ext cx="189166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技术服务支撑体系</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4880346" y="2995048"/>
            <a:ext cx="2424892" cy="1706880"/>
          </a:xfrm>
          <a:prstGeom prst="rect">
            <a:avLst/>
          </a:prstGeom>
          <a:noFill/>
          <a:effectLst/>
        </p:spPr>
        <p:txBody>
          <a:bodyPr wrap="square" rtlCol="0">
            <a:spAutoFit/>
          </a:bodyPr>
          <a:lstStyle/>
          <a:p>
            <a:pPr defTabSz="914400">
              <a:lnSpc>
                <a:spcPct val="150000"/>
              </a:lnSpc>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 </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九州档案凭借多年的技术积累，在技术支持方面为用户提供优质的服务体验，</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80%</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以上技术支持人员均具备</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3-5</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年档案行业支持经验，并通过了</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IOS</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质量体系认证，配合自主研发的服务质量跟踪系统（</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KEC</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），形成了九州档案技术服务支撑体系。</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8" name="TextBox 76"/>
          <p:cNvSpPr txBox="1"/>
          <p:nvPr/>
        </p:nvSpPr>
        <p:spPr>
          <a:xfrm>
            <a:off x="8660130" y="2632109"/>
            <a:ext cx="1855470" cy="338554"/>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一站式档案服务</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8376476" y="2995048"/>
            <a:ext cx="2424892" cy="1476375"/>
          </a:xfrm>
          <a:prstGeom prst="rect">
            <a:avLst/>
          </a:prstGeom>
          <a:noFill/>
          <a:effectLst/>
        </p:spPr>
        <p:txBody>
          <a:bodyPr wrap="square" rtlCol="0">
            <a:spAutoFit/>
          </a:bodyPr>
          <a:lstStyle/>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九州档案从档案建章立制、档案信息化规划、业务分析、档案信息化建设、技术支持体系，为用户提供一站式服务保障，无论用户档案基础处在何种阶段，九州档案均可以提供一站式档案信息化建设。</a:t>
            </a:r>
            <a:endParaRPr lang="en-US" altLang="zh-CN" sz="1100"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4373870" y="1414585"/>
            <a:ext cx="422" cy="4129480"/>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06444" y="1414585"/>
            <a:ext cx="3026" cy="4129480"/>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92735" y="254635"/>
            <a:ext cx="2349500" cy="368300"/>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05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我们能做什么？</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42" presetClass="entr" presetSubtype="0" fill="hold" grpId="1"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par>
                          <p:cTn id="47" fill="hold">
                            <p:stCondLst>
                              <p:cond delay="1000"/>
                            </p:stCondLst>
                            <p:childTnLst>
                              <p:par>
                                <p:cTn id="48" presetID="42" presetClass="entr" presetSubtype="0" fill="hold" grpId="1"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animEffect transition="in" filter="fade">
                                      <p:cBhvr>
                                        <p:cTn id="63" dur="500"/>
                                        <p:tgtEl>
                                          <p:spTgt spid="6"/>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1000"/>
                            </p:stCondLst>
                            <p:childTnLst>
                              <p:par>
                                <p:cTn id="71" presetID="42" presetClass="entr" presetSubtype="0" fill="hold" grpId="1"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P spid="15" grpId="0" animBg="1"/>
      <p:bldP spid="15" grpId="1" bldLvl="0" animBg="1"/>
      <p:bldP spid="16" grpId="0" bldLvl="0" animBg="1"/>
      <p:bldP spid="17" grpId="0" animBg="1"/>
      <p:bldP spid="17" grpId="1" bldLvl="0" animBg="1"/>
      <p:bldP spid="18" grpId="0"/>
      <p:bldP spid="19" grpId="0" animBg="1"/>
      <p:bldP spid="19" grpId="1" bldLvl="0" animBg="1"/>
      <p:bldP spid="2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32409" y="2438420"/>
            <a:ext cx="1513205" cy="1568450"/>
          </a:xfrm>
          <a:prstGeom prst="rect">
            <a:avLst/>
          </a:prstGeom>
          <a:noFill/>
        </p:spPr>
        <p:txBody>
          <a:bodyPr wrap="square" rtlCol="0">
            <a:spAutoFit/>
          </a:bodyPr>
          <a:lstStyle/>
          <a:p>
            <a:pPr algn="r"/>
            <a:r>
              <a:rPr lang="en-US" altLang="zh-CN" sz="9600" dirty="0" smtClean="0">
                <a:solidFill>
                  <a:srgbClr val="6AE7FF"/>
                </a:solidFill>
              </a:rPr>
              <a:t>06</a:t>
            </a:r>
            <a:endParaRPr lang="en-US" altLang="zh-CN" sz="9600" dirty="0">
              <a:solidFill>
                <a:srgbClr val="6AE7FF"/>
              </a:solidFill>
            </a:endParaRPr>
          </a:p>
        </p:txBody>
      </p:sp>
      <p:sp>
        <p:nvSpPr>
          <p:cNvPr id="14" name="文本框 13"/>
          <p:cNvSpPr txBox="1"/>
          <p:nvPr/>
        </p:nvSpPr>
        <p:spPr>
          <a:xfrm>
            <a:off x="4110355" y="2991812"/>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档案信息化建设效果</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5" y="254635"/>
            <a:ext cx="2889004"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06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档案信息化建设效果</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4196317" y="1890824"/>
            <a:ext cx="3799366" cy="3799366"/>
            <a:chOff x="4196317" y="1890824"/>
            <a:chExt cx="3799366" cy="3799366"/>
          </a:xfrm>
        </p:grpSpPr>
        <p:sp>
          <p:nvSpPr>
            <p:cNvPr id="7" name="任意多边形: 形状 6"/>
            <p:cNvSpPr/>
            <p:nvPr/>
          </p:nvSpPr>
          <p:spPr>
            <a:xfrm>
              <a:off x="4196317" y="1890824"/>
              <a:ext cx="1768550"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flipH="1">
              <a:off x="6227135" y="1890824"/>
              <a:ext cx="1768548" cy="1768548"/>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形状 8"/>
            <p:cNvSpPr/>
            <p:nvPr/>
          </p:nvSpPr>
          <p:spPr>
            <a:xfrm flipV="1">
              <a:off x="4196317" y="3921640"/>
              <a:ext cx="1768550"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flipH="1" flipV="1">
              <a:off x="6227135" y="3921640"/>
              <a:ext cx="1768548" cy="1768550"/>
            </a:xfrm>
            <a:custGeom>
              <a:avLst/>
              <a:gdLst>
                <a:gd name="connsiteX0" fmla="*/ 2030819 w 2030819"/>
                <a:gd name="connsiteY0" fmla="*/ 0 h 2030819"/>
                <a:gd name="connsiteX1" fmla="*/ 2030819 w 2030819"/>
                <a:gd name="connsiteY1" fmla="*/ 2030819 h 2030819"/>
                <a:gd name="connsiteX2" fmla="*/ 0 w 2030819"/>
                <a:gd name="connsiteY2" fmla="*/ 2030819 h 2030819"/>
                <a:gd name="connsiteX3" fmla="*/ 2030819 w 2030819"/>
                <a:gd name="connsiteY3" fmla="*/ 0 h 2030819"/>
              </a:gdLst>
              <a:ahLst/>
              <a:cxnLst>
                <a:cxn ang="0">
                  <a:pos x="connsiteX0" y="connsiteY0"/>
                </a:cxn>
                <a:cxn ang="0">
                  <a:pos x="connsiteX1" y="connsiteY1"/>
                </a:cxn>
                <a:cxn ang="0">
                  <a:pos x="connsiteX2" y="connsiteY2"/>
                </a:cxn>
                <a:cxn ang="0">
                  <a:pos x="connsiteX3" y="connsiteY3"/>
                </a:cxn>
              </a:cxnLst>
              <a:rect l="l" t="t" r="r" b="b"/>
              <a:pathLst>
                <a:path w="2030819" h="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statistics-on-laptop_82095"/>
            <p:cNvSpPr>
              <a:spLocks noChangeAspect="1"/>
            </p:cNvSpPr>
            <p:nvPr/>
          </p:nvSpPr>
          <p:spPr bwMode="auto">
            <a:xfrm>
              <a:off x="4898988" y="2625822"/>
              <a:ext cx="798009" cy="645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txBody>
            <a:bodyPr/>
            <a:lstStyle/>
            <a:p>
              <a:endParaRPr lang="zh-CN" altLang="en-US"/>
            </a:p>
          </p:txBody>
        </p:sp>
        <p:sp>
          <p:nvSpPr>
            <p:cNvPr id="36" name="statistics-on-laptop_82095"/>
            <p:cNvSpPr>
              <a:spLocks noChangeAspect="1"/>
            </p:cNvSpPr>
            <p:nvPr/>
          </p:nvSpPr>
          <p:spPr bwMode="auto">
            <a:xfrm>
              <a:off x="6493871" y="2561824"/>
              <a:ext cx="798009" cy="773273"/>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a:endParaRPr lang="zh-CN" altLang="en-US"/>
            </a:p>
          </p:txBody>
        </p:sp>
        <p:sp>
          <p:nvSpPr>
            <p:cNvPr id="38" name="statistics-on-laptop_82095"/>
            <p:cNvSpPr>
              <a:spLocks noChangeAspect="1"/>
            </p:cNvSpPr>
            <p:nvPr/>
          </p:nvSpPr>
          <p:spPr bwMode="auto">
            <a:xfrm>
              <a:off x="4910912" y="4218768"/>
              <a:ext cx="774161" cy="798009"/>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lang="zh-CN" altLang="en-US"/>
            </a:p>
          </p:txBody>
        </p:sp>
        <p:sp>
          <p:nvSpPr>
            <p:cNvPr id="37" name="statistics-on-laptop_82095"/>
            <p:cNvSpPr>
              <a:spLocks noChangeAspect="1"/>
            </p:cNvSpPr>
            <p:nvPr/>
          </p:nvSpPr>
          <p:spPr bwMode="auto">
            <a:xfrm>
              <a:off x="6493871" y="4254250"/>
              <a:ext cx="798009" cy="72704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txBody>
            <a:bodyPr/>
            <a:lstStyle/>
            <a:p>
              <a:endParaRPr lang="zh-CN" altLang="en-US"/>
            </a:p>
          </p:txBody>
        </p:sp>
      </p:grpSp>
      <p:grpSp>
        <p:nvGrpSpPr>
          <p:cNvPr id="20" name="组合 19"/>
          <p:cNvGrpSpPr/>
          <p:nvPr/>
        </p:nvGrpSpPr>
        <p:grpSpPr>
          <a:xfrm>
            <a:off x="8257951" y="1536811"/>
            <a:ext cx="3109231" cy="2522449"/>
            <a:chOff x="1818112" y="1981592"/>
            <a:chExt cx="3109231" cy="2522449"/>
          </a:xfrm>
        </p:grpSpPr>
        <p:sp>
          <p:nvSpPr>
            <p:cNvPr id="21" name="矩形 20"/>
            <p:cNvSpPr/>
            <p:nvPr/>
          </p:nvSpPr>
          <p:spPr>
            <a:xfrm>
              <a:off x="1818114" y="2334216"/>
              <a:ext cx="3109229" cy="2169825"/>
            </a:xfrm>
            <a:prstGeom prst="rect">
              <a:avLst/>
            </a:prstGeom>
          </p:spPr>
          <p:txBody>
            <a:bodyPr wrap="square">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rPr>
                <a:t>       传统</a:t>
              </a:r>
              <a:r>
                <a:rPr lang="zh-CN" altLang="zh-CN" sz="1000" dirty="0" smtClean="0">
                  <a:solidFill>
                    <a:srgbClr val="10FBFE"/>
                  </a:solidFill>
                  <a:latin typeface="微软雅黑" panose="020B0503020204020204" pitchFamily="34" charset="-122"/>
                  <a:ea typeface="微软雅黑" panose="020B0503020204020204" pitchFamily="34" charset="-122"/>
                </a:rPr>
                <a:t>的</a:t>
              </a:r>
              <a:r>
                <a:rPr lang="zh-CN" altLang="zh-CN" sz="1000" dirty="0">
                  <a:solidFill>
                    <a:srgbClr val="10FBFE"/>
                  </a:solidFill>
                  <a:latin typeface="微软雅黑" panose="020B0503020204020204" pitchFamily="34" charset="-122"/>
                  <a:ea typeface="微软雅黑" panose="020B0503020204020204" pitchFamily="34" charset="-122"/>
                </a:rPr>
                <a:t>档案管理与利用模式，是利用</a:t>
              </a:r>
              <a:r>
                <a:rPr lang="zh-CN" altLang="zh-CN" sz="1000" dirty="0" smtClean="0">
                  <a:solidFill>
                    <a:srgbClr val="10FBFE"/>
                  </a:solidFill>
                  <a:latin typeface="微软雅黑" panose="020B0503020204020204" pitchFamily="34" charset="-122"/>
                  <a:ea typeface="微软雅黑" panose="020B0503020204020204" pitchFamily="34" charset="-122"/>
                </a:rPr>
                <a:t>者提供</a:t>
              </a:r>
              <a:r>
                <a:rPr lang="zh-CN" altLang="zh-CN" sz="1000" dirty="0">
                  <a:solidFill>
                    <a:srgbClr val="10FBFE"/>
                  </a:solidFill>
                  <a:latin typeface="微软雅黑" panose="020B0503020204020204" pitchFamily="34" charset="-122"/>
                  <a:ea typeface="微软雅黑" panose="020B0503020204020204" pitchFamily="34" charset="-122"/>
                </a:rPr>
                <a:t>需要的信息描述，才</a:t>
              </a:r>
              <a:r>
                <a:rPr lang="zh-CN" altLang="zh-CN" sz="1000" dirty="0" smtClean="0">
                  <a:solidFill>
                    <a:srgbClr val="10FBFE"/>
                  </a:solidFill>
                  <a:latin typeface="微软雅黑" panose="020B0503020204020204" pitchFamily="34" charset="-122"/>
                  <a:ea typeface="微软雅黑" panose="020B0503020204020204" pitchFamily="34" charset="-122"/>
                </a:rPr>
                <a:t>可能</a:t>
              </a:r>
              <a:r>
                <a:rPr lang="zh-CN" altLang="en-US" sz="1000" dirty="0" smtClean="0">
                  <a:solidFill>
                    <a:srgbClr val="10FBFE"/>
                  </a:solidFill>
                  <a:latin typeface="微软雅黑" panose="020B0503020204020204" pitchFamily="34" charset="-122"/>
                  <a:ea typeface="微软雅黑" panose="020B0503020204020204" pitchFamily="34" charset="-122"/>
                </a:rPr>
                <a:t>从档案部门</a:t>
              </a:r>
              <a:r>
                <a:rPr lang="zh-CN" altLang="zh-CN" sz="1000" dirty="0" smtClean="0">
                  <a:solidFill>
                    <a:srgbClr val="10FBFE"/>
                  </a:solidFill>
                  <a:latin typeface="微软雅黑" panose="020B0503020204020204" pitchFamily="34" charset="-122"/>
                  <a:ea typeface="微软雅黑" panose="020B0503020204020204" pitchFamily="34" charset="-122"/>
                </a:rPr>
                <a:t>获得</a:t>
              </a:r>
              <a:r>
                <a:rPr lang="zh-CN" altLang="zh-CN" sz="1000" dirty="0">
                  <a:solidFill>
                    <a:srgbClr val="10FBFE"/>
                  </a:solidFill>
                  <a:latin typeface="微软雅黑" panose="020B0503020204020204" pitchFamily="34" charset="-122"/>
                  <a:ea typeface="微软雅黑" panose="020B0503020204020204" pitchFamily="34" charset="-122"/>
                </a:rPr>
                <a:t>相应的档案，这种属于被动式档案信息利用，通过档案</a:t>
              </a:r>
              <a:r>
                <a:rPr lang="zh-CN" altLang="zh-CN" sz="1000" dirty="0" smtClean="0">
                  <a:solidFill>
                    <a:srgbClr val="10FBFE"/>
                  </a:solidFill>
                  <a:latin typeface="微软雅黑" panose="020B0503020204020204" pitchFamily="34" charset="-122"/>
                  <a:ea typeface="微软雅黑" panose="020B0503020204020204" pitchFamily="34" charset="-122"/>
                </a:rPr>
                <a:t>信息</a:t>
              </a:r>
              <a:r>
                <a:rPr lang="zh-CN" altLang="en-US" sz="1000" dirty="0" smtClean="0">
                  <a:solidFill>
                    <a:srgbClr val="10FBFE"/>
                  </a:solidFill>
                  <a:latin typeface="微软雅黑" panose="020B0503020204020204" pitchFamily="34" charset="-122"/>
                  <a:ea typeface="微软雅黑" panose="020B0503020204020204" pitchFamily="34" charset="-122"/>
                </a:rPr>
                <a:t>平台</a:t>
              </a:r>
              <a:r>
                <a:rPr lang="zh-CN" altLang="zh-CN" sz="1000" dirty="0" smtClean="0">
                  <a:solidFill>
                    <a:srgbClr val="10FBFE"/>
                  </a:solidFill>
                  <a:latin typeface="微软雅黑" panose="020B0503020204020204" pitchFamily="34" charset="-122"/>
                  <a:ea typeface="微软雅黑" panose="020B0503020204020204" pitchFamily="34" charset="-122"/>
                </a:rPr>
                <a:t>的</a:t>
              </a:r>
              <a:r>
                <a:rPr lang="zh-CN" altLang="zh-CN" sz="1000" dirty="0">
                  <a:solidFill>
                    <a:srgbClr val="10FBFE"/>
                  </a:solidFill>
                  <a:latin typeface="微软雅黑" panose="020B0503020204020204" pitchFamily="34" charset="-122"/>
                  <a:ea typeface="微软雅黑" panose="020B0503020204020204" pitchFamily="34" charset="-122"/>
                </a:rPr>
                <a:t>建设，可以将档案信息的利用模式转化为主动利用，利用者通过档案信息系统，不需要知道档案</a:t>
              </a:r>
              <a:r>
                <a:rPr lang="zh-CN" altLang="zh-CN" sz="1000" dirty="0" smtClean="0">
                  <a:solidFill>
                    <a:srgbClr val="10FBFE"/>
                  </a:solidFill>
                  <a:latin typeface="微软雅黑" panose="020B0503020204020204" pitchFamily="34" charset="-122"/>
                  <a:ea typeface="微软雅黑" panose="020B0503020204020204" pitchFamily="34" charset="-122"/>
                </a:rPr>
                <a:t>的</a:t>
              </a:r>
              <a:r>
                <a:rPr lang="zh-CN" altLang="en-US" sz="1000" dirty="0">
                  <a:solidFill>
                    <a:srgbClr val="10FBFE"/>
                  </a:solidFill>
                  <a:latin typeface="微软雅黑" panose="020B0503020204020204" pitchFamily="34" charset="-122"/>
                  <a:ea typeface="微软雅黑" panose="020B0503020204020204" pitchFamily="34" charset="-122"/>
                </a:rPr>
                <a:t>准确</a:t>
              </a:r>
              <a:r>
                <a:rPr lang="zh-CN" altLang="zh-CN" sz="1000" dirty="0" smtClean="0">
                  <a:solidFill>
                    <a:srgbClr val="10FBFE"/>
                  </a:solidFill>
                  <a:latin typeface="微软雅黑" panose="020B0503020204020204" pitchFamily="34" charset="-122"/>
                  <a:ea typeface="微软雅黑" panose="020B0503020204020204" pitchFamily="34" charset="-122"/>
                </a:rPr>
                <a:t>信息</a:t>
              </a:r>
              <a:r>
                <a:rPr lang="zh-CN" altLang="zh-CN" sz="1000" dirty="0">
                  <a:solidFill>
                    <a:srgbClr val="10FBFE"/>
                  </a:solidFill>
                  <a:latin typeface="微软雅黑" panose="020B0503020204020204" pitchFamily="34" charset="-122"/>
                  <a:ea typeface="微软雅黑" panose="020B0503020204020204" pitchFamily="34" charset="-122"/>
                </a:rPr>
                <a:t>，通过智能查询或模糊搜索，既</a:t>
              </a:r>
              <a:r>
                <a:rPr lang="zh-CN" altLang="zh-CN" sz="1000">
                  <a:solidFill>
                    <a:srgbClr val="10FBFE"/>
                  </a:solidFill>
                  <a:latin typeface="微软雅黑" panose="020B0503020204020204" pitchFamily="34" charset="-122"/>
                  <a:ea typeface="微软雅黑" panose="020B0503020204020204" pitchFamily="34" charset="-122"/>
                </a:rPr>
                <a:t>可以</a:t>
              </a:r>
              <a:r>
                <a:rPr lang="zh-CN" altLang="zh-CN" sz="1000" smtClean="0">
                  <a:solidFill>
                    <a:srgbClr val="10FBFE"/>
                  </a:solidFill>
                  <a:latin typeface="微软雅黑" panose="020B0503020204020204" pitchFamily="34" charset="-122"/>
                  <a:ea typeface="微软雅黑" panose="020B0503020204020204" pitchFamily="34" charset="-122"/>
                </a:rPr>
                <a:t>在</a:t>
              </a:r>
              <a:r>
                <a:rPr lang="zh-CN" altLang="en-US" sz="1000" smtClean="0">
                  <a:solidFill>
                    <a:srgbClr val="10FBFE"/>
                  </a:solidFill>
                  <a:latin typeface="微软雅黑" panose="020B0503020204020204" pitchFamily="34" charset="-122"/>
                  <a:ea typeface="微软雅黑" panose="020B0503020204020204" pitchFamily="34" charset="-122"/>
                </a:rPr>
                <a:t>权限范围内</a:t>
              </a:r>
              <a:r>
                <a:rPr lang="zh-CN" altLang="zh-CN" sz="1000" smtClean="0">
                  <a:solidFill>
                    <a:srgbClr val="10FBFE"/>
                  </a:solidFill>
                  <a:latin typeface="微软雅黑" panose="020B0503020204020204" pitchFamily="34" charset="-122"/>
                  <a:ea typeface="微软雅黑" panose="020B0503020204020204" pitchFamily="34" charset="-122"/>
                </a:rPr>
                <a:t>调阅</a:t>
              </a:r>
              <a:r>
                <a:rPr lang="zh-CN" altLang="zh-CN" sz="1000" dirty="0">
                  <a:solidFill>
                    <a:srgbClr val="10FBFE"/>
                  </a:solidFill>
                  <a:latin typeface="微软雅黑" panose="020B0503020204020204" pitchFamily="34" charset="-122"/>
                  <a:ea typeface="微软雅黑" panose="020B0503020204020204" pitchFamily="34" charset="-122"/>
                </a:rPr>
                <a:t>所有相关的档案信息，借阅内容与文件利用范围远远超出了传统利用方式的内容，对各级领导、各</a:t>
              </a:r>
              <a:r>
                <a:rPr lang="zh-CN" altLang="zh-CN" sz="1000" dirty="0" smtClean="0">
                  <a:solidFill>
                    <a:srgbClr val="10FBFE"/>
                  </a:solidFill>
                  <a:latin typeface="微软雅黑" panose="020B0503020204020204" pitchFamily="34" charset="-122"/>
                  <a:ea typeface="微软雅黑" panose="020B0503020204020204" pitchFamily="34" charset="-122"/>
                </a:rPr>
                <a:t>部门的</a:t>
              </a:r>
              <a:r>
                <a:rPr lang="zh-CN" altLang="zh-CN" sz="1000" dirty="0">
                  <a:solidFill>
                    <a:srgbClr val="10FBFE"/>
                  </a:solidFill>
                  <a:latin typeface="微软雅黑" panose="020B0503020204020204" pitchFamily="34" charset="-122"/>
                  <a:ea typeface="微软雅黑" panose="020B0503020204020204" pitchFamily="34" charset="-122"/>
                </a:rPr>
                <a:t>工作具备极大的帮助与辅助作用</a:t>
              </a:r>
              <a:r>
                <a:rPr lang="zh-CN" altLang="zh-CN" sz="1000" dirty="0" smtClean="0">
                  <a:solidFill>
                    <a:srgbClr val="10FBFE"/>
                  </a:solidFill>
                  <a:latin typeface="微软雅黑" panose="020B0503020204020204" pitchFamily="34" charset="-122"/>
                  <a:ea typeface="微软雅黑" panose="020B0503020204020204" pitchFamily="34" charset="-122"/>
                </a:rPr>
                <a:t>。</a:t>
              </a:r>
              <a:endParaRPr lang="zh-CN" altLang="en-US" sz="1400" dirty="0">
                <a:solidFill>
                  <a:srgbClr val="10FBFE"/>
                </a:solidFill>
                <a:latin typeface="微软雅黑" panose="020B0503020204020204" pitchFamily="34" charset="-122"/>
                <a:ea typeface="微软雅黑" panose="020B0503020204020204" pitchFamily="34" charset="-122"/>
              </a:endParaRPr>
            </a:p>
          </p:txBody>
        </p:sp>
        <p:sp>
          <p:nvSpPr>
            <p:cNvPr id="22" name="矩形 21"/>
            <p:cNvSpPr/>
            <p:nvPr/>
          </p:nvSpPr>
          <p:spPr>
            <a:xfrm>
              <a:off x="1818112" y="1981592"/>
              <a:ext cx="2682955" cy="338554"/>
            </a:xfrm>
            <a:prstGeom prst="rect">
              <a:avLst/>
            </a:prstGeom>
          </p:spPr>
          <p:txBody>
            <a:bodyPr wrap="square">
              <a:spAutoFit/>
            </a:bodyPr>
            <a:lstStyle/>
            <a:p>
              <a:pPr algn="l">
                <a:lnSpc>
                  <a:spcPct val="100000"/>
                </a:lnSpc>
              </a:pPr>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由被动利用向主动利用转变</a:t>
              </a:r>
              <a:endParaRPr lang="zh-CN" altLang="en-US" sz="1600" b="1" dirty="0">
                <a:solidFill>
                  <a:srgbClr val="10FBFE"/>
                </a:solidFill>
                <a:latin typeface="微软雅黑" panose="020B0503020204020204" pitchFamily="34" charset="-122"/>
                <a:ea typeface="微软雅黑" panose="020B0503020204020204" pitchFamily="34" charset="-122"/>
                <a:sym typeface="+mn-ea"/>
              </a:endParaRPr>
            </a:p>
          </p:txBody>
        </p:sp>
      </p:grpSp>
      <p:grpSp>
        <p:nvGrpSpPr>
          <p:cNvPr id="23" name="组合 22"/>
          <p:cNvGrpSpPr/>
          <p:nvPr/>
        </p:nvGrpSpPr>
        <p:grpSpPr>
          <a:xfrm>
            <a:off x="912382" y="1536811"/>
            <a:ext cx="3004141" cy="1368287"/>
            <a:chOff x="1797612" y="1981592"/>
            <a:chExt cx="3004141" cy="1368287"/>
          </a:xfrm>
        </p:grpSpPr>
        <p:sp>
          <p:nvSpPr>
            <p:cNvPr id="24" name="矩形 23"/>
            <p:cNvSpPr/>
            <p:nvPr/>
          </p:nvSpPr>
          <p:spPr>
            <a:xfrm>
              <a:off x="1818114" y="2334216"/>
              <a:ext cx="2983639" cy="1015663"/>
            </a:xfrm>
            <a:prstGeom prst="rect">
              <a:avLst/>
            </a:prstGeom>
          </p:spPr>
          <p:txBody>
            <a:bodyPr wrap="square">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通过统一的数字档案信息管理平台，覆盖到所有机构及部门，各部门通过统一的标准与流程规范，实现档案业务处理与档案移交网络化、流程化，全面提升档案业务处理能力与整体水平。</a:t>
              </a:r>
              <a:endParaRPr lang="zh-CN" altLang="en-US" sz="1400" dirty="0">
                <a:solidFill>
                  <a:schemeClr val="tx1">
                    <a:lumMod val="50000"/>
                    <a:lumOff val="50000"/>
                  </a:schemeClr>
                </a:solidFill>
              </a:endParaRPr>
            </a:p>
          </p:txBody>
        </p:sp>
        <p:sp>
          <p:nvSpPr>
            <p:cNvPr id="25" name="矩形 24"/>
            <p:cNvSpPr/>
            <p:nvPr/>
          </p:nvSpPr>
          <p:spPr>
            <a:xfrm>
              <a:off x="1797612" y="1981592"/>
              <a:ext cx="2241974" cy="337185"/>
            </a:xfrm>
            <a:prstGeom prst="rect">
              <a:avLst/>
            </a:prstGeom>
          </p:spPr>
          <p:txBody>
            <a:bodyPr wrap="square">
              <a:spAutoFit/>
            </a:bodyPr>
            <a:lstStyle/>
            <a:p>
              <a:pPr>
                <a:lnSpc>
                  <a:spcPct val="100000"/>
                </a:lnSpc>
              </a:pPr>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档案业务平台化网络化</a:t>
              </a:r>
              <a:endParaRPr lang="zh-CN" altLang="en-US" b="1" dirty="0">
                <a:solidFill>
                  <a:schemeClr val="tx1">
                    <a:lumMod val="65000"/>
                    <a:lumOff val="35000"/>
                  </a:schemeClr>
                </a:solidFill>
              </a:endParaRPr>
            </a:p>
          </p:txBody>
        </p:sp>
      </p:grpSp>
      <p:grpSp>
        <p:nvGrpSpPr>
          <p:cNvPr id="28" name="组合 27"/>
          <p:cNvGrpSpPr/>
          <p:nvPr/>
        </p:nvGrpSpPr>
        <p:grpSpPr>
          <a:xfrm>
            <a:off x="8257951" y="4758816"/>
            <a:ext cx="3109230" cy="1368287"/>
            <a:chOff x="1818113" y="1981592"/>
            <a:chExt cx="3109230" cy="1368287"/>
          </a:xfrm>
        </p:grpSpPr>
        <p:sp>
          <p:nvSpPr>
            <p:cNvPr id="32" name="矩形 31"/>
            <p:cNvSpPr/>
            <p:nvPr/>
          </p:nvSpPr>
          <p:spPr>
            <a:xfrm>
              <a:off x="1818114" y="2334216"/>
              <a:ext cx="3109229" cy="1015663"/>
            </a:xfrm>
            <a:prstGeom prst="rect">
              <a:avLst/>
            </a:prstGeom>
          </p:spPr>
          <p:txBody>
            <a:bodyPr wrap="square">
              <a:spAutoFit/>
            </a:bodyPr>
            <a:lstStyle/>
            <a:p>
              <a:pPr algn="l">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档案信息的利用不仅仅体现在模糊检索、智能查询等常规检索方面，通过九州档案管理平台，可以帮助管理人员深层次开发挖掘档案信息价值，让档案信息资源价值最大化。</a:t>
              </a:r>
              <a:endParaRPr lang="zh-CN" altLang="en-US" sz="1400" dirty="0">
                <a:solidFill>
                  <a:schemeClr val="tx1">
                    <a:lumMod val="50000"/>
                    <a:lumOff val="50000"/>
                  </a:schemeClr>
                </a:solidFill>
              </a:endParaRPr>
            </a:p>
          </p:txBody>
        </p:sp>
        <p:sp>
          <p:nvSpPr>
            <p:cNvPr id="33" name="矩形 32"/>
            <p:cNvSpPr/>
            <p:nvPr/>
          </p:nvSpPr>
          <p:spPr>
            <a:xfrm>
              <a:off x="1818113" y="1981592"/>
              <a:ext cx="2241974" cy="338554"/>
            </a:xfrm>
            <a:prstGeom prst="rect">
              <a:avLst/>
            </a:prstGeom>
          </p:spPr>
          <p:txBody>
            <a:bodyPr wrap="square">
              <a:spAutoFit/>
            </a:bodyPr>
            <a:lstStyle/>
            <a:p>
              <a:pPr algn="l">
                <a:lnSpc>
                  <a:spcPct val="100000"/>
                </a:lnSpc>
              </a:pPr>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挖掘档案信息资源价值</a:t>
              </a:r>
              <a:endParaRPr lang="zh-CN" altLang="en-US" b="1" dirty="0">
                <a:solidFill>
                  <a:schemeClr val="tx1">
                    <a:lumMod val="65000"/>
                    <a:lumOff val="35000"/>
                  </a:schemeClr>
                </a:solidFill>
              </a:endParaRPr>
            </a:p>
          </p:txBody>
        </p:sp>
      </p:grpSp>
      <p:grpSp>
        <p:nvGrpSpPr>
          <p:cNvPr id="29" name="组合 28"/>
          <p:cNvGrpSpPr/>
          <p:nvPr/>
        </p:nvGrpSpPr>
        <p:grpSpPr>
          <a:xfrm>
            <a:off x="807294" y="3849557"/>
            <a:ext cx="3109229" cy="2508379"/>
            <a:chOff x="1818114" y="1995662"/>
            <a:chExt cx="3109229" cy="2508379"/>
          </a:xfrm>
        </p:grpSpPr>
        <p:sp>
          <p:nvSpPr>
            <p:cNvPr id="30" name="矩形 29"/>
            <p:cNvSpPr/>
            <p:nvPr/>
          </p:nvSpPr>
          <p:spPr>
            <a:xfrm>
              <a:off x="1818114" y="2334216"/>
              <a:ext cx="3109229" cy="2169825"/>
            </a:xfrm>
            <a:prstGeom prst="rect">
              <a:avLst/>
            </a:prstGeom>
          </p:spPr>
          <p:txBody>
            <a:bodyPr wrap="square">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通过历史档案资源的数字化转换、现行档案资源归档汇集，逐渐形成由各类档案，如文书、科技、照片、基建、会计、专业档案，汇集成的档案信息资源池，并通过档案信息管理平台进行约束与利用</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档案信息资源池的建设与形成，将逐步发挥挖掘档案信息资源价值，改变传统档案管理的观念，将档案部门由传统的保管利用部门，向档案信息资源管理与开发利用部门进行转变，更好的为机构提供档案资源服务。</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1818114" y="1995662"/>
              <a:ext cx="2241974" cy="338554"/>
            </a:xfrm>
            <a:prstGeom prst="rect">
              <a:avLst/>
            </a:prstGeom>
          </p:spPr>
          <p:txBody>
            <a:bodyPr wrap="square">
              <a:spAutoFit/>
            </a:bodyPr>
            <a:lstStyle/>
            <a:p>
              <a:pPr>
                <a:lnSpc>
                  <a:spcPct val="100000"/>
                </a:lnSpc>
              </a:pPr>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档案信息资源池效应</a:t>
              </a:r>
              <a:endParaRPr lang="zh-CN" altLang="en-US" b="1" dirty="0">
                <a:solidFill>
                  <a:schemeClr val="tx1">
                    <a:lumMod val="65000"/>
                    <a:lumOff val="35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35"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style.rotation</p:attrName>
                                        </p:attrNameLst>
                                      </p:cBhvr>
                                      <p:tavLst>
                                        <p:tav tm="0">
                                          <p:val>
                                            <p:fltVal val="720"/>
                                          </p:val>
                                        </p:tav>
                                        <p:tav tm="100000">
                                          <p:val>
                                            <p:fltVal val="0"/>
                                          </p:val>
                                        </p:tav>
                                      </p:tavLst>
                                    </p:anim>
                                    <p:anim calcmode="lin" valueType="num">
                                      <p:cBhvr>
                                        <p:cTn id="17" dur="1000" fill="hold"/>
                                        <p:tgtEl>
                                          <p:spTgt spid="43"/>
                                        </p:tgtEl>
                                        <p:attrNameLst>
                                          <p:attrName>ppt_h</p:attrName>
                                        </p:attrNameLst>
                                      </p:cBhvr>
                                      <p:tavLst>
                                        <p:tav tm="0">
                                          <p:val>
                                            <p:fltVal val="0"/>
                                          </p:val>
                                        </p:tav>
                                        <p:tav tm="100000">
                                          <p:val>
                                            <p:strVal val="#ppt_h"/>
                                          </p:val>
                                        </p:tav>
                                      </p:tavLst>
                                    </p:anim>
                                    <p:anim calcmode="lin" valueType="num">
                                      <p:cBhvr>
                                        <p:cTn id="18" dur="1000" fill="hold"/>
                                        <p:tgtEl>
                                          <p:spTgt spid="43"/>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69731" y="2514146"/>
            <a:ext cx="1513205" cy="1568450"/>
          </a:xfrm>
          <a:prstGeom prst="rect">
            <a:avLst/>
          </a:prstGeom>
          <a:noFill/>
        </p:spPr>
        <p:txBody>
          <a:bodyPr wrap="square" rtlCol="0">
            <a:spAutoFit/>
          </a:bodyPr>
          <a:lstStyle/>
          <a:p>
            <a:pPr algn="r"/>
            <a:r>
              <a:rPr lang="en-US" altLang="zh-CN" sz="9600" dirty="0" smtClean="0">
                <a:solidFill>
                  <a:srgbClr val="6AE7FF"/>
                </a:solidFill>
              </a:rPr>
              <a:t>07</a:t>
            </a:r>
            <a:endParaRPr lang="en-US" altLang="zh-CN" sz="9600" dirty="0">
              <a:solidFill>
                <a:srgbClr val="6AE7FF"/>
              </a:solidFill>
            </a:endParaRPr>
          </a:p>
        </p:txBody>
      </p:sp>
      <p:sp>
        <p:nvSpPr>
          <p:cNvPr id="14" name="文本框 13"/>
          <p:cNvSpPr txBox="1"/>
          <p:nvPr/>
        </p:nvSpPr>
        <p:spPr>
          <a:xfrm>
            <a:off x="4110355" y="3067538"/>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为什么选择九州档案</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5" y="254635"/>
            <a:ext cx="2818110" cy="369332"/>
          </a:xfrm>
          <a:prstGeom prst="rect">
            <a:avLst/>
          </a:prstGeom>
          <a:solidFill>
            <a:srgbClr val="6AE7FF">
              <a:alpha val="20000"/>
            </a:srgbClr>
          </a:solidFill>
          <a:ln>
            <a:solidFill>
              <a:srgbClr val="6AE7FF">
                <a:alpha val="30000"/>
              </a:srgb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07  </a:t>
            </a:r>
            <a:r>
              <a:rPr lang="zh-CN" altLang="en-US" b="1" dirty="0" smtClean="0">
                <a:solidFill>
                  <a:srgbClr val="10FBFE"/>
                </a:solidFill>
                <a:latin typeface="微软雅黑" panose="020B0503020204020204" pitchFamily="34" charset="-122"/>
                <a:ea typeface="微软雅黑" panose="020B0503020204020204" pitchFamily="34" charset="-122"/>
                <a:sym typeface="+mn-ea"/>
              </a:rPr>
              <a:t>为什么选择九州档案</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3" name="组合 2"/>
          <p:cNvGrpSpPr/>
          <p:nvPr/>
        </p:nvGrpSpPr>
        <p:grpSpPr>
          <a:xfrm>
            <a:off x="1096790" y="1268963"/>
            <a:ext cx="2950289" cy="4754765"/>
            <a:chOff x="1809" y="2422"/>
            <a:chExt cx="3768" cy="6034"/>
          </a:xfrm>
        </p:grpSpPr>
        <p:sp>
          <p:nvSpPr>
            <p:cNvPr id="4" name="圆角矩形 3"/>
            <p:cNvSpPr/>
            <p:nvPr/>
          </p:nvSpPr>
          <p:spPr>
            <a:xfrm>
              <a:off x="1888" y="2503"/>
              <a:ext cx="3586" cy="5857"/>
            </a:xfrm>
            <a:prstGeom prst="roundRect">
              <a:avLst>
                <a:gd name="adj" fmla="val 0"/>
              </a:avLst>
            </a:prstGeom>
            <a:noFill/>
            <a:ln w="317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 name="矩形 93"/>
            <p:cNvSpPr/>
            <p:nvPr/>
          </p:nvSpPr>
          <p:spPr>
            <a:xfrm>
              <a:off x="1809" y="2422"/>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 name="矩形 93"/>
            <p:cNvSpPr/>
            <p:nvPr/>
          </p:nvSpPr>
          <p:spPr>
            <a:xfrm rot="10800000">
              <a:off x="4972" y="7851"/>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50" name="组合 49"/>
          <p:cNvGrpSpPr/>
          <p:nvPr/>
        </p:nvGrpSpPr>
        <p:grpSpPr>
          <a:xfrm>
            <a:off x="4405932" y="1268963"/>
            <a:ext cx="3173791" cy="4754766"/>
            <a:chOff x="1809" y="2422"/>
            <a:chExt cx="3768" cy="6034"/>
          </a:xfrm>
        </p:grpSpPr>
        <p:sp>
          <p:nvSpPr>
            <p:cNvPr id="56" name="圆角矩形 55"/>
            <p:cNvSpPr/>
            <p:nvPr/>
          </p:nvSpPr>
          <p:spPr>
            <a:xfrm>
              <a:off x="1888" y="2503"/>
              <a:ext cx="3586" cy="5857"/>
            </a:xfrm>
            <a:prstGeom prst="roundRect">
              <a:avLst>
                <a:gd name="adj" fmla="val 0"/>
              </a:avLst>
            </a:prstGeom>
            <a:noFill/>
            <a:ln w="317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7" name="矩形 93"/>
            <p:cNvSpPr/>
            <p:nvPr/>
          </p:nvSpPr>
          <p:spPr>
            <a:xfrm>
              <a:off x="1809" y="2422"/>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8" name="矩形 93"/>
            <p:cNvSpPr/>
            <p:nvPr/>
          </p:nvSpPr>
          <p:spPr>
            <a:xfrm rot="10800000">
              <a:off x="4972" y="7851"/>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60" name="组合 59"/>
          <p:cNvGrpSpPr/>
          <p:nvPr/>
        </p:nvGrpSpPr>
        <p:grpSpPr>
          <a:xfrm>
            <a:off x="7999008" y="1332791"/>
            <a:ext cx="2980356" cy="4690938"/>
            <a:chOff x="1809" y="2422"/>
            <a:chExt cx="3768" cy="6034"/>
          </a:xfrm>
        </p:grpSpPr>
        <p:sp>
          <p:nvSpPr>
            <p:cNvPr id="61" name="圆角矩形 60"/>
            <p:cNvSpPr/>
            <p:nvPr/>
          </p:nvSpPr>
          <p:spPr>
            <a:xfrm>
              <a:off x="1888" y="2503"/>
              <a:ext cx="3586" cy="5857"/>
            </a:xfrm>
            <a:prstGeom prst="roundRect">
              <a:avLst>
                <a:gd name="adj" fmla="val 0"/>
              </a:avLst>
            </a:prstGeom>
            <a:noFill/>
            <a:ln w="317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2" name="矩形 93"/>
            <p:cNvSpPr/>
            <p:nvPr/>
          </p:nvSpPr>
          <p:spPr>
            <a:xfrm>
              <a:off x="1809" y="2422"/>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3" name="矩形 93"/>
            <p:cNvSpPr/>
            <p:nvPr/>
          </p:nvSpPr>
          <p:spPr>
            <a:xfrm rot="10800000">
              <a:off x="4972" y="7851"/>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24" name="TextBox 76"/>
          <p:cNvSpPr txBox="1"/>
          <p:nvPr/>
        </p:nvSpPr>
        <p:spPr>
          <a:xfrm>
            <a:off x="1522091" y="1805488"/>
            <a:ext cx="208089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品  牌</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26" name="TextBox 76"/>
          <p:cNvSpPr txBox="1"/>
          <p:nvPr/>
        </p:nvSpPr>
        <p:spPr>
          <a:xfrm>
            <a:off x="5056703" y="1806051"/>
            <a:ext cx="189166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技  术</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28" name="TextBox 76"/>
          <p:cNvSpPr txBox="1"/>
          <p:nvPr/>
        </p:nvSpPr>
        <p:spPr>
          <a:xfrm>
            <a:off x="8542031" y="1805488"/>
            <a:ext cx="1855470"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产  品</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cxnSp>
        <p:nvCxnSpPr>
          <p:cNvPr id="30" name="直接连接符 29"/>
          <p:cNvCxnSpPr/>
          <p:nvPr/>
        </p:nvCxnSpPr>
        <p:spPr>
          <a:xfrm>
            <a:off x="1540945" y="2275214"/>
            <a:ext cx="2051282" cy="2014"/>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05551" y="2273200"/>
            <a:ext cx="2051282" cy="2014"/>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444125" y="2282885"/>
            <a:ext cx="2051282" cy="2014"/>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366480" y="2468756"/>
            <a:ext cx="2424892" cy="2169825"/>
          </a:xfrm>
          <a:prstGeom prst="rect">
            <a:avLst/>
          </a:prstGeom>
          <a:noFill/>
          <a:effectLst/>
        </p:spPr>
        <p:txBody>
          <a:bodyPr wrap="square" rtlCol="0">
            <a:spAutoFit/>
          </a:bodyPr>
          <a:lstStyle/>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九州档案是迄今为止国内应用范围最广的厂商之一，自</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K6</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产品上市以来，更加巩固了九州档案在用户心目中的品牌效应，为全国数万家用户提供档案</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信息管理平台建设，涉及</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到政府</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机关、事业单位、高等院校、房地产、冶金、制造、机械、能源、生产、社会团体等各个</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领域，同时也塑造了九州档案的品牌效应。</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845528" y="2468756"/>
            <a:ext cx="2424892" cy="2861310"/>
          </a:xfrm>
          <a:prstGeom prst="rect">
            <a:avLst/>
          </a:prstGeom>
          <a:noFill/>
          <a:effectLst/>
        </p:spPr>
        <p:txBody>
          <a:bodyPr wrap="square" rtlCol="0">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九州档案技术实力不仅仅体现在技术研发团队的体量上，更重要是核心技术人员在档案行业的沉淀量，九州档案从产品需求分析部、产品研发部、产品品控部三维一体的产品研发体系，技术人员均具备</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6</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年以上档案产品研发经验，研发体系核心人员均具备</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10</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年以上档案产品研发经验。</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在人才沉淀与积累的基础上，九州档案不断通过技术创新，业务优化创新，</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使九州档案数字信息管理平台始终保持在先进地位</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292189" y="2468756"/>
            <a:ext cx="2424892" cy="2399665"/>
          </a:xfrm>
          <a:prstGeom prst="rect">
            <a:avLst/>
          </a:prstGeom>
          <a:noFill/>
          <a:effectLst/>
        </p:spPr>
        <p:txBody>
          <a:bodyPr wrap="square" rtlCol="0">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九州档案的产品以市场需求为导向，通过三维一体的产品研发体系，从需求设计、研发、品控严格把关，最终形成九州档案系统在每个用户中建设出色的表现。</a:t>
            </a: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九州档案在产品设计理念中，充分考虑到各行业的管理特色，形成平台化设计理念，无需任何二次开发，根据用户的业务特点快速部署细化，让系统完全符合用户的管理需求。</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left)">
                                      <p:cBhvr>
                                        <p:cTn id="7" dur="500"/>
                                        <p:tgtEl>
                                          <p:spTgt spid="26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000"/>
                                        <p:tgtEl>
                                          <p:spTgt spid="3"/>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3000"/>
                            </p:stCondLst>
                            <p:childTnLst>
                              <p:par>
                                <p:cTn id="29" presetID="12" presetClass="entr" presetSubtype="4" fill="hold" grpId="1" nodeType="afterEffect">
                                  <p:stCondLst>
                                    <p:cond delay="25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ppt_y</p:attrName>
                                        </p:attrNameLst>
                                      </p:cBhvr>
                                      <p:tavLst>
                                        <p:tav tm="0">
                                          <p:val>
                                            <p:strVal val="#ppt_y+#ppt_h*1.125000"/>
                                          </p:val>
                                        </p:tav>
                                        <p:tav tm="100000">
                                          <p:val>
                                            <p:strVal val="#ppt_y"/>
                                          </p:val>
                                        </p:tav>
                                      </p:tavLst>
                                    </p:anim>
                                    <p:animEffect transition="in" filter="wipe(up)">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edge">
                                      <p:cBhvr>
                                        <p:cTn id="37" dur="1000"/>
                                        <p:tgtEl>
                                          <p:spTgt spid="50"/>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par>
                          <p:cTn id="50" fill="hold">
                            <p:stCondLst>
                              <p:cond delay="2000"/>
                            </p:stCondLst>
                            <p:childTnLst>
                              <p:par>
                                <p:cTn id="51" presetID="12" presetClass="entr" presetSubtype="4" fill="hold" grpId="1" nodeType="afterEffect">
                                  <p:stCondLst>
                                    <p:cond delay="25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ppt_y</p:attrName>
                                        </p:attrNameLst>
                                      </p:cBhvr>
                                      <p:tavLst>
                                        <p:tav tm="0">
                                          <p:val>
                                            <p:strVal val="#ppt_y+#ppt_h*1.125000"/>
                                          </p:val>
                                        </p:tav>
                                        <p:tav tm="100000">
                                          <p:val>
                                            <p:strVal val="#ppt_y"/>
                                          </p:val>
                                        </p:tav>
                                      </p:tavLst>
                                    </p:anim>
                                    <p:animEffect transition="in" filter="wipe(up)">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edge">
                                      <p:cBhvr>
                                        <p:cTn id="59" dur="1000"/>
                                        <p:tgtEl>
                                          <p:spTgt spid="60"/>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000"/>
                            </p:stCondLst>
                            <p:childTnLst>
                              <p:par>
                                <p:cTn id="73" presetID="12" presetClass="entr" presetSubtype="4" fill="hold" grpId="1" nodeType="afterEffect">
                                  <p:stCondLst>
                                    <p:cond delay="25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p:tgtEl>
                                          <p:spTgt spid="33"/>
                                        </p:tgtEl>
                                        <p:attrNameLst>
                                          <p:attrName>ppt_y</p:attrName>
                                        </p:attrNameLst>
                                      </p:cBhvr>
                                      <p:tavLst>
                                        <p:tav tm="0">
                                          <p:val>
                                            <p:strVal val="#ppt_y+#ppt_h*1.125000"/>
                                          </p:val>
                                        </p:tav>
                                        <p:tav tm="100000">
                                          <p:val>
                                            <p:strVal val="#ppt_y"/>
                                          </p:val>
                                        </p:tav>
                                      </p:tavLst>
                                    </p:anim>
                                    <p:animEffect transition="in" filter="wipe(up)">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24" grpId="0"/>
      <p:bldP spid="26" grpId="0"/>
      <p:bldP spid="28" grpId="0"/>
      <p:bldP spid="31" grpId="0" animBg="1"/>
      <p:bldP spid="31" grpId="1" bldLvl="0" animBg="1"/>
      <p:bldP spid="32" grpId="0" animBg="1"/>
      <p:bldP spid="32" grpId="1" bldLvl="0" animBg="1"/>
      <p:bldP spid="33" grpId="0" animBg="1"/>
      <p:bldP spid="33"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5" y="254635"/>
            <a:ext cx="2818110" cy="369332"/>
          </a:xfrm>
          <a:prstGeom prst="rect">
            <a:avLst/>
          </a:prstGeom>
          <a:solidFill>
            <a:srgbClr val="6AE7FF">
              <a:alpha val="20000"/>
            </a:srgbClr>
          </a:solidFill>
          <a:ln>
            <a:solidFill>
              <a:srgbClr val="6AE7FF">
                <a:alpha val="30000"/>
              </a:srgb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07  </a:t>
            </a:r>
            <a:r>
              <a:rPr lang="zh-CN" altLang="en-US" b="1" dirty="0" smtClean="0">
                <a:solidFill>
                  <a:srgbClr val="10FBFE"/>
                </a:solidFill>
                <a:latin typeface="微软雅黑" panose="020B0503020204020204" pitchFamily="34" charset="-122"/>
                <a:ea typeface="微软雅黑" panose="020B0503020204020204" pitchFamily="34" charset="-122"/>
                <a:sym typeface="+mn-ea"/>
              </a:rPr>
              <a:t>为什么选择九州档案</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3" name="组合 2"/>
          <p:cNvGrpSpPr/>
          <p:nvPr/>
        </p:nvGrpSpPr>
        <p:grpSpPr>
          <a:xfrm>
            <a:off x="1096790" y="1268963"/>
            <a:ext cx="2950289" cy="4754765"/>
            <a:chOff x="1809" y="2422"/>
            <a:chExt cx="3768" cy="6034"/>
          </a:xfrm>
        </p:grpSpPr>
        <p:sp>
          <p:nvSpPr>
            <p:cNvPr id="4" name="圆角矩形 3"/>
            <p:cNvSpPr/>
            <p:nvPr/>
          </p:nvSpPr>
          <p:spPr>
            <a:xfrm>
              <a:off x="1888" y="2503"/>
              <a:ext cx="3586" cy="5857"/>
            </a:xfrm>
            <a:prstGeom prst="roundRect">
              <a:avLst>
                <a:gd name="adj" fmla="val 0"/>
              </a:avLst>
            </a:prstGeom>
            <a:noFill/>
            <a:ln w="317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 name="矩形 93"/>
            <p:cNvSpPr/>
            <p:nvPr/>
          </p:nvSpPr>
          <p:spPr>
            <a:xfrm>
              <a:off x="1809" y="2422"/>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 name="矩形 93"/>
            <p:cNvSpPr/>
            <p:nvPr/>
          </p:nvSpPr>
          <p:spPr>
            <a:xfrm rot="10800000">
              <a:off x="4972" y="7851"/>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50" name="组合 49"/>
          <p:cNvGrpSpPr/>
          <p:nvPr/>
        </p:nvGrpSpPr>
        <p:grpSpPr>
          <a:xfrm>
            <a:off x="4405932" y="1268963"/>
            <a:ext cx="3173791" cy="4754766"/>
            <a:chOff x="1809" y="2422"/>
            <a:chExt cx="3768" cy="6034"/>
          </a:xfrm>
        </p:grpSpPr>
        <p:sp>
          <p:nvSpPr>
            <p:cNvPr id="56" name="圆角矩形 55"/>
            <p:cNvSpPr/>
            <p:nvPr/>
          </p:nvSpPr>
          <p:spPr>
            <a:xfrm>
              <a:off x="1888" y="2503"/>
              <a:ext cx="3586" cy="5857"/>
            </a:xfrm>
            <a:prstGeom prst="roundRect">
              <a:avLst>
                <a:gd name="adj" fmla="val 0"/>
              </a:avLst>
            </a:prstGeom>
            <a:noFill/>
            <a:ln w="317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7" name="矩形 93"/>
            <p:cNvSpPr/>
            <p:nvPr/>
          </p:nvSpPr>
          <p:spPr>
            <a:xfrm>
              <a:off x="1809" y="2422"/>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8" name="矩形 93"/>
            <p:cNvSpPr/>
            <p:nvPr/>
          </p:nvSpPr>
          <p:spPr>
            <a:xfrm rot="10800000">
              <a:off x="4972" y="7851"/>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60" name="组合 59"/>
          <p:cNvGrpSpPr/>
          <p:nvPr/>
        </p:nvGrpSpPr>
        <p:grpSpPr>
          <a:xfrm>
            <a:off x="7999008" y="1332791"/>
            <a:ext cx="2980356" cy="4690938"/>
            <a:chOff x="1809" y="2422"/>
            <a:chExt cx="3768" cy="6034"/>
          </a:xfrm>
        </p:grpSpPr>
        <p:sp>
          <p:nvSpPr>
            <p:cNvPr id="61" name="圆角矩形 60"/>
            <p:cNvSpPr/>
            <p:nvPr/>
          </p:nvSpPr>
          <p:spPr>
            <a:xfrm>
              <a:off x="1888" y="2503"/>
              <a:ext cx="3586" cy="5857"/>
            </a:xfrm>
            <a:prstGeom prst="roundRect">
              <a:avLst>
                <a:gd name="adj" fmla="val 0"/>
              </a:avLst>
            </a:prstGeom>
            <a:noFill/>
            <a:ln w="317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2" name="矩形 93"/>
            <p:cNvSpPr/>
            <p:nvPr/>
          </p:nvSpPr>
          <p:spPr>
            <a:xfrm>
              <a:off x="1809" y="2422"/>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3" name="矩形 93"/>
            <p:cNvSpPr/>
            <p:nvPr/>
          </p:nvSpPr>
          <p:spPr>
            <a:xfrm rot="10800000">
              <a:off x="4972" y="7851"/>
              <a:ext cx="605"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24" name="TextBox 76"/>
          <p:cNvSpPr txBox="1"/>
          <p:nvPr/>
        </p:nvSpPr>
        <p:spPr>
          <a:xfrm>
            <a:off x="1522091" y="1805488"/>
            <a:ext cx="208089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服  务</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25" name="文本框 24"/>
          <p:cNvSpPr txBox="1"/>
          <p:nvPr/>
        </p:nvSpPr>
        <p:spPr>
          <a:xfrm>
            <a:off x="1366480" y="2446129"/>
            <a:ext cx="2424892" cy="2861310"/>
          </a:xfrm>
          <a:prstGeom prst="rect">
            <a:avLst/>
          </a:prstGeom>
          <a:noFill/>
          <a:effectLst/>
        </p:spPr>
        <p:txBody>
          <a:bodyPr wrap="square" rtlCol="0">
            <a:spAutoFit/>
          </a:body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优质</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的技术服务能够帮助用户</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快速</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体现</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档案</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信息化建设价值，九州档案凭借多年的技术积累，结合</a:t>
            </a:r>
            <a:r>
              <a:rPr lang="en-US" altLang="zh-CN" sz="1000" dirty="0">
                <a:solidFill>
                  <a:srgbClr val="10FBFE"/>
                </a:solidFill>
                <a:latin typeface="微软雅黑" panose="020B0503020204020204" pitchFamily="34" charset="-122"/>
                <a:ea typeface="微软雅黑" panose="020B0503020204020204" pitchFamily="34" charset="-122"/>
                <a:cs typeface="+mn-ea"/>
                <a:sym typeface="+mn-lt"/>
              </a:rPr>
              <a:t>IOS</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质量体系</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认证，</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配合自主研发的服务质量跟踪系统（</a:t>
            </a:r>
            <a:r>
              <a:rPr lang="en-US" altLang="zh-CN" sz="1000" dirty="0">
                <a:solidFill>
                  <a:srgbClr val="10FBFE"/>
                </a:solidFill>
                <a:latin typeface="微软雅黑" panose="020B0503020204020204" pitchFamily="34" charset="-122"/>
                <a:ea typeface="微软雅黑" panose="020B0503020204020204" pitchFamily="34" charset="-122"/>
                <a:cs typeface="+mn-ea"/>
                <a:sym typeface="+mn-lt"/>
              </a:rPr>
              <a:t>KEC</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），形成了九州档案技术服务支撑体系。</a:t>
            </a: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档案技术服务团队</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包括单机版技术支持组与</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网络版技术支持组</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，单机版技术支持团队</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完全属于九州档案回馈社会的公益团队，为单机版用户提供无偿服务，网络版技术支持团队为网络用户提供更具体化的技术支持服务。</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6" name="TextBox 76"/>
          <p:cNvSpPr txBox="1"/>
          <p:nvPr/>
        </p:nvSpPr>
        <p:spPr>
          <a:xfrm>
            <a:off x="5056703" y="1806051"/>
            <a:ext cx="1891665"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品  质</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858790" y="2445674"/>
            <a:ext cx="2424892" cy="1706880"/>
          </a:xfrm>
          <a:prstGeom prst="rect">
            <a:avLst/>
          </a:prstGeom>
          <a:noFill/>
          <a:effectLst/>
        </p:spPr>
        <p:txBody>
          <a:bodyPr wrap="square" rtlCol="0">
            <a:spAutoFit/>
          </a:bodyPr>
          <a:lstStyle/>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九州档案的品质不仅仅体现在优秀的产品、技术服务体系，在前期规划、建章立制、用户沟通等各方面均具备自身的品质文化，在九州档案的发展过程中，品质理念已经融入到九州档案人的文化理念中，最终也成就了九州档案品牌效应。</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8" name="TextBox 76"/>
          <p:cNvSpPr txBox="1"/>
          <p:nvPr/>
        </p:nvSpPr>
        <p:spPr>
          <a:xfrm>
            <a:off x="8542031" y="1805488"/>
            <a:ext cx="1855470" cy="337185"/>
          </a:xfrm>
          <a:prstGeom prst="rect">
            <a:avLst/>
          </a:prstGeom>
          <a:noFill/>
          <a:effectLst/>
        </p:spPr>
        <p:txBody>
          <a:bodyPr wrap="square" rtlCol="0">
            <a:spAutoFit/>
          </a:bodyPr>
          <a:lstStyle/>
          <a:p>
            <a:pPr algn="ctr"/>
            <a:r>
              <a:rPr lang="zh-CN" altLang="en-US" sz="1600" b="1" dirty="0" smtClean="0">
                <a:solidFill>
                  <a:srgbClr val="6AE7FF"/>
                </a:solidFill>
                <a:latin typeface="微软雅黑" panose="020B0503020204020204" pitchFamily="34" charset="-122"/>
                <a:ea typeface="微软雅黑" panose="020B0503020204020204" pitchFamily="34" charset="-122"/>
                <a:sym typeface="+mn-ea"/>
              </a:rPr>
              <a:t>持  续</a:t>
            </a:r>
            <a:endParaRPr lang="zh-CN" altLang="en-US" sz="1600" b="1" dirty="0" smtClean="0">
              <a:solidFill>
                <a:srgbClr val="6AE7FF"/>
              </a:solidFill>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8285543" y="2470648"/>
            <a:ext cx="2424892" cy="2169825"/>
          </a:xfrm>
          <a:prstGeom prst="rect">
            <a:avLst/>
          </a:prstGeom>
          <a:noFill/>
          <a:effectLst/>
        </p:spPr>
        <p:txBody>
          <a:bodyPr wrap="square" rtlCol="0">
            <a:spAutoFit/>
          </a:bodyPr>
          <a:lstStyle/>
          <a:p>
            <a:pPr defTabSz="914400">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       这里说明的主要是九州档案产品的持续性，九州档案对自身产品的理解与持续有着不同的理解，产品设计在保持产品大版本创新迭代的同时（如</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5</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6</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7</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系等），我们更加注重已经购买用户的管理体验，每年都会推出小版本升级，并为用户提供升级服务，让用户在产品使用中无论技术、体验均保持在行业前沿。</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cxnSp>
        <p:nvCxnSpPr>
          <p:cNvPr id="30" name="直接连接符 29"/>
          <p:cNvCxnSpPr/>
          <p:nvPr/>
        </p:nvCxnSpPr>
        <p:spPr>
          <a:xfrm>
            <a:off x="1540945" y="2275214"/>
            <a:ext cx="2051282" cy="2014"/>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05551" y="2273200"/>
            <a:ext cx="2051282" cy="2014"/>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444125" y="2282885"/>
            <a:ext cx="2051282" cy="2014"/>
          </a:xfrm>
          <a:prstGeom prst="line">
            <a:avLst/>
          </a:prstGeom>
          <a:ln w="19050" cmpd="sng">
            <a:solidFill>
              <a:srgbClr val="6AE7FF"/>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3000"/>
                            </p:stCondLst>
                            <p:childTnLst>
                              <p:par>
                                <p:cTn id="29" presetID="12" presetClass="entr" presetSubtype="4" fill="hold" grpId="1" nodeType="after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ppt_y</p:attrName>
                                        </p:attrNameLst>
                                      </p:cBhvr>
                                      <p:tavLst>
                                        <p:tav tm="0">
                                          <p:val>
                                            <p:strVal val="#ppt_y+#ppt_h*1.125000"/>
                                          </p:val>
                                        </p:tav>
                                        <p:tav tm="100000">
                                          <p:val>
                                            <p:strVal val="#ppt_y"/>
                                          </p:val>
                                        </p:tav>
                                      </p:tavLst>
                                    </p:anim>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edge">
                                      <p:cBhvr>
                                        <p:cTn id="37" dur="1000"/>
                                        <p:tgtEl>
                                          <p:spTgt spid="50"/>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par>
                          <p:cTn id="50" fill="hold">
                            <p:stCondLst>
                              <p:cond delay="2000"/>
                            </p:stCondLst>
                            <p:childTnLst>
                              <p:par>
                                <p:cTn id="51" presetID="12" presetClass="entr" presetSubtype="4" fill="hold" grpId="1" nodeType="afterEffect">
                                  <p:stCondLst>
                                    <p:cond delay="25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p:tgtEl>
                                          <p:spTgt spid="27"/>
                                        </p:tgtEl>
                                        <p:attrNameLst>
                                          <p:attrName>ppt_y</p:attrName>
                                        </p:attrNameLst>
                                      </p:cBhvr>
                                      <p:tavLst>
                                        <p:tav tm="0">
                                          <p:val>
                                            <p:strVal val="#ppt_y+#ppt_h*1.125000"/>
                                          </p:val>
                                        </p:tav>
                                        <p:tav tm="100000">
                                          <p:val>
                                            <p:strVal val="#ppt_y"/>
                                          </p:val>
                                        </p:tav>
                                      </p:tavLst>
                                    </p:anim>
                                    <p:animEffect transition="in" filter="wipe(up)">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edge">
                                      <p:cBhvr>
                                        <p:cTn id="59" dur="1000"/>
                                        <p:tgtEl>
                                          <p:spTgt spid="60"/>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000"/>
                            </p:stCondLst>
                            <p:childTnLst>
                              <p:par>
                                <p:cTn id="73" presetID="12" presetClass="entr" presetSubtype="4" fill="hold" grpId="1" nodeType="afterEffect">
                                  <p:stCondLst>
                                    <p:cond delay="25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p:tgtEl>
                                          <p:spTgt spid="29"/>
                                        </p:tgtEl>
                                        <p:attrNameLst>
                                          <p:attrName>ppt_y</p:attrName>
                                        </p:attrNameLst>
                                      </p:cBhvr>
                                      <p:tavLst>
                                        <p:tav tm="0">
                                          <p:val>
                                            <p:strVal val="#ppt_y+#ppt_h*1.125000"/>
                                          </p:val>
                                        </p:tav>
                                        <p:tav tm="100000">
                                          <p:val>
                                            <p:strVal val="#ppt_y"/>
                                          </p:val>
                                        </p:tav>
                                      </p:tavLst>
                                    </p:anim>
                                    <p:animEffect transition="in" filter="wipe(up)">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24" grpId="0"/>
      <p:bldP spid="25" grpId="0" animBg="1"/>
      <p:bldP spid="25" grpId="1" bldLvl="0" animBg="1"/>
      <p:bldP spid="26" grpId="0"/>
      <p:bldP spid="27" grpId="0" animBg="1"/>
      <p:bldP spid="27" grpId="1" bldLvl="0" animBg="1"/>
      <p:bldP spid="28" grpId="0"/>
      <p:bldP spid="29" grpId="0" animBg="1"/>
      <p:bldP spid="29" grpId="1"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356802" y="1577983"/>
            <a:ext cx="7479665" cy="1198880"/>
          </a:xfrm>
          <a:prstGeom prst="rect">
            <a:avLst/>
          </a:prstGeom>
          <a:noFill/>
          <a:effectLst/>
        </p:spPr>
        <p:txBody>
          <a:bodyPr wrap="square" rtlCol="0">
            <a:spAutoFit/>
          </a:bodyPr>
          <a:lstStyle/>
          <a:p>
            <a:pPr algn="ctr"/>
            <a:r>
              <a:rPr lang="zh-CN" altLang="en-US" sz="7200" dirty="0" smtClean="0">
                <a:solidFill>
                  <a:srgbClr val="6AE7FF"/>
                </a:solidFill>
                <a:latin typeface="微软雅黑" panose="020B0503020204020204" pitchFamily="34" charset="-122"/>
                <a:ea typeface="微软雅黑" panose="020B0503020204020204" pitchFamily="34" charset="-122"/>
              </a:rPr>
              <a:t>九州档案</a:t>
            </a:r>
            <a:endParaRPr lang="en-US" altLang="zh-CN" sz="7200" dirty="0">
              <a:solidFill>
                <a:srgbClr val="6AE7FF"/>
              </a:solidFill>
              <a:latin typeface="微软雅黑" panose="020B0503020204020204" pitchFamily="34" charset="-122"/>
              <a:ea typeface="微软雅黑" panose="020B0503020204020204" pitchFamily="34" charset="-122"/>
            </a:endParaRPr>
          </a:p>
        </p:txBody>
      </p:sp>
      <p:sp>
        <p:nvSpPr>
          <p:cNvPr id="15" name="矩形 9"/>
          <p:cNvSpPr/>
          <p:nvPr/>
        </p:nvSpPr>
        <p:spPr>
          <a:xfrm>
            <a:off x="2976952" y="2897131"/>
            <a:ext cx="6426200" cy="1200329"/>
          </a:xfrm>
          <a:prstGeom prst="rect">
            <a:avLst/>
          </a:prstGeom>
        </p:spPr>
        <p:txBody>
          <a:bodyPr wrap="square">
            <a:spAutoFit/>
          </a:bodyPr>
          <a:lstStyle/>
          <a:p>
            <a:pPr algn="ctr" fontAlgn="base">
              <a:lnSpc>
                <a:spcPct val="150000"/>
              </a:lnSpc>
              <a:buFont typeface="Arial" panose="020B0604020202020204" pitchFamily="34" charset="0"/>
            </a:pPr>
            <a:r>
              <a:rPr lang="zh-CN" altLang="en-US" sz="36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科技创造有序世界</a:t>
            </a:r>
            <a:endParaRPr lang="en-US" altLang="zh-CN" sz="36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endParaRPr>
          </a:p>
          <a:p>
            <a:pPr algn="ctr" fontAlgn="base">
              <a:lnSpc>
                <a:spcPct val="150000"/>
              </a:lnSpc>
            </a:pPr>
            <a:r>
              <a:rPr lang="en-US" altLang="zh-CN" sz="1200" dirty="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Science And Technology To Create The World Of </a:t>
            </a:r>
            <a:r>
              <a:rPr lang="en-US" altLang="zh-CN" sz="1200"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Order</a:t>
            </a:r>
            <a:endParaRPr lang="en-US" altLang="zh-CN" sz="36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 name="矩形 9"/>
          <p:cNvSpPr/>
          <p:nvPr/>
        </p:nvSpPr>
        <p:spPr>
          <a:xfrm>
            <a:off x="3520478" y="5521410"/>
            <a:ext cx="5372100" cy="600164"/>
          </a:xfrm>
          <a:prstGeom prst="rect">
            <a:avLst/>
          </a:prstGeom>
        </p:spPr>
        <p:txBody>
          <a:bodyPr wrap="square">
            <a:spAutoFit/>
          </a:bodyPr>
          <a:lstStyle/>
          <a:p>
            <a:pPr algn="ctr" fontAlgn="base">
              <a:lnSpc>
                <a:spcPct val="150000"/>
              </a:lnSpc>
              <a:buFont typeface="Arial" panose="020B0604020202020204" pitchFamily="34" charset="0"/>
            </a:pPr>
            <a:r>
              <a:rPr lang="zh-CN" altLang="en-US" sz="12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北京九州科源科技发展有限公司</a:t>
            </a:r>
            <a:endParaRPr lang="en-US" altLang="zh-CN" sz="12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endParaRPr>
          </a:p>
          <a:p>
            <a:pPr algn="ctr" fontAlgn="base">
              <a:lnSpc>
                <a:spcPct val="150000"/>
              </a:lnSpc>
            </a:pPr>
            <a:r>
              <a:rPr lang="en-US" altLang="zh-CN" sz="10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rPr>
              <a:t>www.9zda.com</a:t>
            </a:r>
            <a:endParaRPr lang="en-US" altLang="zh-CN" sz="1000" b="1" dirty="0" smtClean="0">
              <a:solidFill>
                <a:srgbClr val="6AE7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1"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5"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06009" y="892343"/>
            <a:ext cx="10570130" cy="707886"/>
          </a:xfrm>
          <a:prstGeom prst="rect">
            <a:avLst/>
          </a:prstGeom>
          <a:noFill/>
        </p:spPr>
        <p:txBody>
          <a:bodyPr wrap="square" rtlCol="0">
            <a:spAutoFit/>
          </a:bodyPr>
          <a:lstStyle/>
          <a:p>
            <a:pPr algn="ctr"/>
            <a:r>
              <a:rPr lang="zh-CN" altLang="en-US" sz="4000" b="1" dirty="0" smtClean="0">
                <a:solidFill>
                  <a:srgbClr val="6AE7FF"/>
                </a:solidFill>
                <a:latin typeface="微软雅黑" panose="020B0503020204020204" pitchFamily="34" charset="-122"/>
                <a:ea typeface="微软雅黑" panose="020B0503020204020204" pitchFamily="34" charset="-122"/>
              </a:rPr>
              <a:t>九州档案 数字档案信息管理平台 </a:t>
            </a:r>
            <a:r>
              <a:rPr lang="en-US" altLang="zh-CN" sz="4000" b="1" dirty="0">
                <a:solidFill>
                  <a:srgbClr val="6AE7FF"/>
                </a:solidFill>
                <a:latin typeface="微软雅黑" panose="020B0503020204020204" pitchFamily="34" charset="-122"/>
                <a:ea typeface="微软雅黑" panose="020B0503020204020204" pitchFamily="34" charset="-122"/>
              </a:rPr>
              <a:t>/ </a:t>
            </a:r>
            <a:r>
              <a:rPr lang="zh-CN" altLang="en-US" sz="2000" b="1" dirty="0" smtClean="0">
                <a:solidFill>
                  <a:srgbClr val="6AE7FF"/>
                </a:solidFill>
                <a:latin typeface="微软雅黑" panose="020B0503020204020204" pitchFamily="34" charset="-122"/>
                <a:ea typeface="微软雅黑" panose="020B0503020204020204" pitchFamily="34" charset="-122"/>
              </a:rPr>
              <a:t>构建一流档案信息平台</a:t>
            </a:r>
            <a:endParaRPr lang="en-US" altLang="zh-CN" sz="2000" b="1" dirty="0">
              <a:solidFill>
                <a:srgbClr val="6AE7FF"/>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81125" y="2569210"/>
            <a:ext cx="819785" cy="706755"/>
          </a:xfrm>
          <a:prstGeom prst="rect">
            <a:avLst/>
          </a:prstGeom>
          <a:noFill/>
        </p:spPr>
        <p:txBody>
          <a:bodyPr wrap="square" rtlCol="0">
            <a:spAutoFit/>
          </a:bodyPr>
          <a:lstStyle/>
          <a:p>
            <a:pPr algn="r"/>
            <a:r>
              <a:rPr lang="en-US" altLang="zh-CN" sz="4000" b="1" dirty="0">
                <a:solidFill>
                  <a:srgbClr val="6AE7FF"/>
                </a:solidFill>
                <a:latin typeface="微软雅黑" panose="020B0503020204020204" pitchFamily="34" charset="-122"/>
                <a:ea typeface="微软雅黑" panose="020B0503020204020204" pitchFamily="34" charset="-122"/>
              </a:rPr>
              <a:t>01</a:t>
            </a:r>
            <a:endParaRPr lang="en-US" altLang="zh-CN" sz="4000" b="1" dirty="0">
              <a:solidFill>
                <a:srgbClr val="6AE7FF"/>
              </a:solidFill>
              <a:latin typeface="微软雅黑" panose="020B0503020204020204" pitchFamily="34" charset="-122"/>
              <a:ea typeface="微软雅黑" panose="020B0503020204020204" pitchFamily="34" charset="-122"/>
            </a:endParaRPr>
          </a:p>
        </p:txBody>
      </p:sp>
      <p:sp>
        <p:nvSpPr>
          <p:cNvPr id="9" name="圆角矩形 8"/>
          <p:cNvSpPr/>
          <p:nvPr/>
        </p:nvSpPr>
        <p:spPr>
          <a:xfrm>
            <a:off x="2378710"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什么是档案信息化</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13830" y="2569210"/>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pitchFamily="34" charset="-122"/>
                <a:ea typeface="微软雅黑" panose="020B0503020204020204" pitchFamily="34" charset="-122"/>
              </a:rPr>
              <a:t>02</a:t>
            </a:r>
            <a:endParaRPr lang="en-US" altLang="zh-CN" sz="4000" b="1">
              <a:solidFill>
                <a:srgbClr val="6AE7FF"/>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511415"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档案管理中常见问题</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381125" y="4347845"/>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pitchFamily="34" charset="-122"/>
                <a:ea typeface="微软雅黑" panose="020B0503020204020204" pitchFamily="34" charset="-122"/>
              </a:rPr>
              <a:t>03</a:t>
            </a:r>
            <a:endParaRPr lang="en-US" altLang="zh-CN" sz="4000" b="1">
              <a:solidFill>
                <a:srgbClr val="6AE7FF"/>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2378710"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档案信息化建设阶段</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513830" y="4347845"/>
            <a:ext cx="819785" cy="706755"/>
          </a:xfrm>
          <a:prstGeom prst="rect">
            <a:avLst/>
          </a:prstGeom>
          <a:noFill/>
        </p:spPr>
        <p:txBody>
          <a:bodyPr wrap="square" rtlCol="0">
            <a:spAutoFit/>
          </a:bodyPr>
          <a:lstStyle/>
          <a:p>
            <a:pPr algn="r"/>
            <a:r>
              <a:rPr lang="en-US" altLang="zh-CN" sz="4000" b="1">
                <a:solidFill>
                  <a:srgbClr val="6AE7FF"/>
                </a:solidFill>
                <a:latin typeface="微软雅黑" panose="020B0503020204020204" pitchFamily="34" charset="-122"/>
                <a:ea typeface="微软雅黑" panose="020B0503020204020204" pitchFamily="34" charset="-122"/>
              </a:rPr>
              <a:t>04</a:t>
            </a:r>
            <a:endParaRPr lang="en-US" altLang="zh-CN" sz="4000" b="1">
              <a:solidFill>
                <a:srgbClr val="6AE7FF"/>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7511415"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6AE7FF"/>
                </a:solidFill>
                <a:latin typeface="微软雅黑" panose="020B0503020204020204" pitchFamily="34" charset="-122"/>
                <a:ea typeface="微软雅黑" panose="020B0503020204020204" pitchFamily="34" charset="-122"/>
              </a:rPr>
              <a:t>建设目标与建设方法</a:t>
            </a:r>
            <a:endParaRPr lang="zh-CN" altLang="en-US" sz="2000" b="1" dirty="0">
              <a:solidFill>
                <a:srgbClr val="6AE7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2349"/>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250" fill="hold"/>
                                        <p:tgtEl>
                                          <p:spTgt spid="8"/>
                                        </p:tgtEl>
                                        <p:attrNameLst>
                                          <p:attrName>ppt_w</p:attrName>
                                        </p:attrNameLst>
                                      </p:cBhvr>
                                      <p:tavLst>
                                        <p:tav tm="0">
                                          <p:val>
                                            <p:fltVal val="0"/>
                                          </p:val>
                                        </p:tav>
                                        <p:tav tm="100000">
                                          <p:val>
                                            <p:strVal val="#ppt_w"/>
                                          </p:val>
                                        </p:tav>
                                      </p:tavLst>
                                    </p:anim>
                                    <p:anim calcmode="lin" valueType="num">
                                      <p:cBhvr>
                                        <p:cTn id="20" dur="1250" fill="hold"/>
                                        <p:tgtEl>
                                          <p:spTgt spid="8"/>
                                        </p:tgtEl>
                                        <p:attrNameLst>
                                          <p:attrName>ppt_h</p:attrName>
                                        </p:attrNameLst>
                                      </p:cBhvr>
                                      <p:tavLst>
                                        <p:tav tm="0">
                                          <p:val>
                                            <p:fltVal val="0"/>
                                          </p:val>
                                        </p:tav>
                                        <p:tav tm="100000">
                                          <p:val>
                                            <p:strVal val="#ppt_h"/>
                                          </p:val>
                                        </p:tav>
                                      </p:tavLst>
                                    </p:anim>
                                    <p:animEffect transition="in" filter="fade">
                                      <p:cBhvr>
                                        <p:cTn id="21" dur="1250"/>
                                        <p:tgtEl>
                                          <p:spTgt spid="8"/>
                                        </p:tgtEl>
                                      </p:cBhvr>
                                    </p:animEffect>
                                  </p:childTnLst>
                                </p:cTn>
                              </p:par>
                            </p:childTnLst>
                          </p:cTn>
                        </p:par>
                        <p:par>
                          <p:cTn id="22" fill="hold">
                            <p:stCondLst>
                              <p:cond delay="3849"/>
                            </p:stCondLst>
                            <p:childTnLst>
                              <p:par>
                                <p:cTn id="23" presetID="29" presetClass="entr" presetSubtype="0"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250" fill="hold"/>
                                        <p:tgtEl>
                                          <p:spTgt spid="9"/>
                                        </p:tgtEl>
                                        <p:attrNameLst>
                                          <p:attrName>ppt_x</p:attrName>
                                        </p:attrNameLst>
                                      </p:cBhvr>
                                      <p:tavLst>
                                        <p:tav tm="0">
                                          <p:val>
                                            <p:strVal val="#ppt_x-.2"/>
                                          </p:val>
                                        </p:tav>
                                        <p:tav tm="100000">
                                          <p:val>
                                            <p:strVal val="#ppt_x"/>
                                          </p:val>
                                        </p:tav>
                                      </p:tavLst>
                                    </p:anim>
                                    <p:anim calcmode="lin" valueType="num">
                                      <p:cBhvr>
                                        <p:cTn id="26" dur="125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1250"/>
                                        <p:tgtEl>
                                          <p:spTgt spid="9"/>
                                        </p:tgtEl>
                                      </p:cBhvr>
                                    </p:animEffect>
                                  </p:childTnLst>
                                </p:cTn>
                              </p:par>
                            </p:childTnLst>
                          </p:cTn>
                        </p:par>
                        <p:par>
                          <p:cTn id="28" fill="hold">
                            <p:stCondLst>
                              <p:cond delay="5349"/>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250" fill="hold"/>
                                        <p:tgtEl>
                                          <p:spTgt spid="10"/>
                                        </p:tgtEl>
                                        <p:attrNameLst>
                                          <p:attrName>ppt_w</p:attrName>
                                        </p:attrNameLst>
                                      </p:cBhvr>
                                      <p:tavLst>
                                        <p:tav tm="0">
                                          <p:val>
                                            <p:fltVal val="0"/>
                                          </p:val>
                                        </p:tav>
                                        <p:tav tm="100000">
                                          <p:val>
                                            <p:strVal val="#ppt_w"/>
                                          </p:val>
                                        </p:tav>
                                      </p:tavLst>
                                    </p:anim>
                                    <p:anim calcmode="lin" valueType="num">
                                      <p:cBhvr>
                                        <p:cTn id="32" dur="1250" fill="hold"/>
                                        <p:tgtEl>
                                          <p:spTgt spid="10"/>
                                        </p:tgtEl>
                                        <p:attrNameLst>
                                          <p:attrName>ppt_h</p:attrName>
                                        </p:attrNameLst>
                                      </p:cBhvr>
                                      <p:tavLst>
                                        <p:tav tm="0">
                                          <p:val>
                                            <p:fltVal val="0"/>
                                          </p:val>
                                        </p:tav>
                                        <p:tav tm="100000">
                                          <p:val>
                                            <p:strVal val="#ppt_h"/>
                                          </p:val>
                                        </p:tav>
                                      </p:tavLst>
                                    </p:anim>
                                    <p:animEffect transition="in" filter="fade">
                                      <p:cBhvr>
                                        <p:cTn id="33" dur="1250"/>
                                        <p:tgtEl>
                                          <p:spTgt spid="10"/>
                                        </p:tgtEl>
                                      </p:cBhvr>
                                    </p:animEffect>
                                  </p:childTnLst>
                                </p:cTn>
                              </p:par>
                            </p:childTnLst>
                          </p:cTn>
                        </p:par>
                        <p:par>
                          <p:cTn id="34" fill="hold">
                            <p:stCondLst>
                              <p:cond delay="6849"/>
                            </p:stCondLst>
                            <p:childTnLst>
                              <p:par>
                                <p:cTn id="35" presetID="29" presetClass="entr" presetSubtype="0"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250" fill="hold"/>
                                        <p:tgtEl>
                                          <p:spTgt spid="11"/>
                                        </p:tgtEl>
                                        <p:attrNameLst>
                                          <p:attrName>ppt_x</p:attrName>
                                        </p:attrNameLst>
                                      </p:cBhvr>
                                      <p:tavLst>
                                        <p:tav tm="0">
                                          <p:val>
                                            <p:strVal val="#ppt_x-.2"/>
                                          </p:val>
                                        </p:tav>
                                        <p:tav tm="100000">
                                          <p:val>
                                            <p:strVal val="#ppt_x"/>
                                          </p:val>
                                        </p:tav>
                                      </p:tavLst>
                                    </p:anim>
                                    <p:anim calcmode="lin" valueType="num">
                                      <p:cBhvr>
                                        <p:cTn id="38" dur="125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250"/>
                                        <p:tgtEl>
                                          <p:spTgt spid="11"/>
                                        </p:tgtEl>
                                      </p:cBhvr>
                                    </p:animEffect>
                                  </p:childTnLst>
                                </p:cTn>
                              </p:par>
                            </p:childTnLst>
                          </p:cTn>
                        </p:par>
                        <p:par>
                          <p:cTn id="40" fill="hold">
                            <p:stCondLst>
                              <p:cond delay="8349"/>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250" fill="hold"/>
                                        <p:tgtEl>
                                          <p:spTgt spid="12"/>
                                        </p:tgtEl>
                                        <p:attrNameLst>
                                          <p:attrName>ppt_w</p:attrName>
                                        </p:attrNameLst>
                                      </p:cBhvr>
                                      <p:tavLst>
                                        <p:tav tm="0">
                                          <p:val>
                                            <p:fltVal val="0"/>
                                          </p:val>
                                        </p:tav>
                                        <p:tav tm="100000">
                                          <p:val>
                                            <p:strVal val="#ppt_w"/>
                                          </p:val>
                                        </p:tav>
                                      </p:tavLst>
                                    </p:anim>
                                    <p:anim calcmode="lin" valueType="num">
                                      <p:cBhvr>
                                        <p:cTn id="44" dur="1250" fill="hold"/>
                                        <p:tgtEl>
                                          <p:spTgt spid="12"/>
                                        </p:tgtEl>
                                        <p:attrNameLst>
                                          <p:attrName>ppt_h</p:attrName>
                                        </p:attrNameLst>
                                      </p:cBhvr>
                                      <p:tavLst>
                                        <p:tav tm="0">
                                          <p:val>
                                            <p:fltVal val="0"/>
                                          </p:val>
                                        </p:tav>
                                        <p:tav tm="100000">
                                          <p:val>
                                            <p:strVal val="#ppt_h"/>
                                          </p:val>
                                        </p:tav>
                                      </p:tavLst>
                                    </p:anim>
                                    <p:animEffect transition="in" filter="fade">
                                      <p:cBhvr>
                                        <p:cTn id="45" dur="1250"/>
                                        <p:tgtEl>
                                          <p:spTgt spid="12"/>
                                        </p:tgtEl>
                                      </p:cBhvr>
                                    </p:animEffect>
                                  </p:childTnLst>
                                </p:cTn>
                              </p:par>
                            </p:childTnLst>
                          </p:cTn>
                        </p:par>
                        <p:par>
                          <p:cTn id="46" fill="hold">
                            <p:stCondLst>
                              <p:cond delay="9849"/>
                            </p:stCondLst>
                            <p:childTnLst>
                              <p:par>
                                <p:cTn id="47" presetID="29" presetClass="entr" presetSubtype="0" fill="hold" grpId="1"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250" fill="hold"/>
                                        <p:tgtEl>
                                          <p:spTgt spid="13"/>
                                        </p:tgtEl>
                                        <p:attrNameLst>
                                          <p:attrName>ppt_x</p:attrName>
                                        </p:attrNameLst>
                                      </p:cBhvr>
                                      <p:tavLst>
                                        <p:tav tm="0">
                                          <p:val>
                                            <p:strVal val="#ppt_x-.2"/>
                                          </p:val>
                                        </p:tav>
                                        <p:tav tm="100000">
                                          <p:val>
                                            <p:strVal val="#ppt_x"/>
                                          </p:val>
                                        </p:tav>
                                      </p:tavLst>
                                    </p:anim>
                                    <p:anim calcmode="lin" valueType="num">
                                      <p:cBhvr>
                                        <p:cTn id="50" dur="125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1" dur="1250"/>
                                        <p:tgtEl>
                                          <p:spTgt spid="13"/>
                                        </p:tgtEl>
                                      </p:cBhvr>
                                    </p:animEffect>
                                  </p:childTnLst>
                                </p:cTn>
                              </p:par>
                            </p:childTnLst>
                          </p:cTn>
                        </p:par>
                        <p:par>
                          <p:cTn id="52" fill="hold">
                            <p:stCondLst>
                              <p:cond delay="11349"/>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250" fill="hold"/>
                                        <p:tgtEl>
                                          <p:spTgt spid="32"/>
                                        </p:tgtEl>
                                        <p:attrNameLst>
                                          <p:attrName>ppt_w</p:attrName>
                                        </p:attrNameLst>
                                      </p:cBhvr>
                                      <p:tavLst>
                                        <p:tav tm="0">
                                          <p:val>
                                            <p:fltVal val="0"/>
                                          </p:val>
                                        </p:tav>
                                        <p:tav tm="100000">
                                          <p:val>
                                            <p:strVal val="#ppt_w"/>
                                          </p:val>
                                        </p:tav>
                                      </p:tavLst>
                                    </p:anim>
                                    <p:anim calcmode="lin" valueType="num">
                                      <p:cBhvr>
                                        <p:cTn id="56" dur="1250" fill="hold"/>
                                        <p:tgtEl>
                                          <p:spTgt spid="32"/>
                                        </p:tgtEl>
                                        <p:attrNameLst>
                                          <p:attrName>ppt_h</p:attrName>
                                        </p:attrNameLst>
                                      </p:cBhvr>
                                      <p:tavLst>
                                        <p:tav tm="0">
                                          <p:val>
                                            <p:fltVal val="0"/>
                                          </p:val>
                                        </p:tav>
                                        <p:tav tm="100000">
                                          <p:val>
                                            <p:strVal val="#ppt_h"/>
                                          </p:val>
                                        </p:tav>
                                      </p:tavLst>
                                    </p:anim>
                                    <p:animEffect transition="in" filter="fade">
                                      <p:cBhvr>
                                        <p:cTn id="57" dur="1250"/>
                                        <p:tgtEl>
                                          <p:spTgt spid="32"/>
                                        </p:tgtEl>
                                      </p:cBhvr>
                                    </p:animEffect>
                                  </p:childTnLst>
                                </p:cTn>
                              </p:par>
                            </p:childTnLst>
                          </p:cTn>
                        </p:par>
                        <p:par>
                          <p:cTn id="58" fill="hold">
                            <p:stCondLst>
                              <p:cond delay="12849"/>
                            </p:stCondLst>
                            <p:childTnLst>
                              <p:par>
                                <p:cTn id="59" presetID="29" presetClass="entr" presetSubtype="0" fill="hold" grpId="1"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250" fill="hold"/>
                                        <p:tgtEl>
                                          <p:spTgt spid="33"/>
                                        </p:tgtEl>
                                        <p:attrNameLst>
                                          <p:attrName>ppt_x</p:attrName>
                                        </p:attrNameLst>
                                      </p:cBhvr>
                                      <p:tavLst>
                                        <p:tav tm="0">
                                          <p:val>
                                            <p:strVal val="#ppt_x-.2"/>
                                          </p:val>
                                        </p:tav>
                                        <p:tav tm="100000">
                                          <p:val>
                                            <p:strVal val="#ppt_x"/>
                                          </p:val>
                                        </p:tav>
                                      </p:tavLst>
                                    </p:anim>
                                    <p:anim calcmode="lin" valueType="num">
                                      <p:cBhvr>
                                        <p:cTn id="62" dur="125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63"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animBg="1"/>
      <p:bldP spid="9" grpId="1" bldLvl="0" animBg="1"/>
      <p:bldP spid="10" grpId="0"/>
      <p:bldP spid="11" grpId="0" animBg="1"/>
      <p:bldP spid="11" grpId="1" bldLvl="0" animBg="1"/>
      <p:bldP spid="12" grpId="0"/>
      <p:bldP spid="13" grpId="0" animBg="1"/>
      <p:bldP spid="13" grpId="1" bldLvl="0" animBg="1"/>
      <p:bldP spid="32" grpId="0"/>
      <p:bldP spid="33" grpId="0" animBg="1"/>
      <p:bldP spid="3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09377" y="2631190"/>
            <a:ext cx="1513205" cy="1568450"/>
          </a:xfrm>
          <a:prstGeom prst="rect">
            <a:avLst/>
          </a:prstGeom>
          <a:noFill/>
        </p:spPr>
        <p:txBody>
          <a:bodyPr wrap="square" rtlCol="0">
            <a:spAutoFit/>
          </a:bodyPr>
          <a:lstStyle/>
          <a:p>
            <a:pPr algn="r"/>
            <a:r>
              <a:rPr lang="en-US" altLang="zh-CN" sz="9600" dirty="0">
                <a:solidFill>
                  <a:srgbClr val="6AE7FF"/>
                </a:solidFill>
              </a:rPr>
              <a:t>01</a:t>
            </a:r>
            <a:endParaRPr lang="en-US" altLang="zh-CN" sz="9600" dirty="0">
              <a:solidFill>
                <a:srgbClr val="6AE7FF"/>
              </a:solidFill>
            </a:endParaRPr>
          </a:p>
        </p:txBody>
      </p:sp>
      <p:sp>
        <p:nvSpPr>
          <p:cNvPr id="14" name="文本框 13"/>
          <p:cNvSpPr txBox="1"/>
          <p:nvPr/>
        </p:nvSpPr>
        <p:spPr>
          <a:xfrm>
            <a:off x="4110355" y="3185228"/>
            <a:ext cx="3735705" cy="46037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什么是档案信息化</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2039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5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114"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313724" y="254635"/>
            <a:ext cx="2665069"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01  </a:t>
            </a:r>
            <a:r>
              <a:rPr lang="zh-CN" altLang="en-US" b="1" dirty="0" smtClean="0">
                <a:solidFill>
                  <a:srgbClr val="10FBFE"/>
                </a:solidFill>
                <a:latin typeface="微软雅黑" panose="020B0503020204020204" pitchFamily="34" charset="-122"/>
                <a:ea typeface="微软雅黑" panose="020B0503020204020204" pitchFamily="34" charset="-122"/>
                <a:sym typeface="+mn-ea"/>
              </a:rPr>
              <a:t>什么是档案信息化</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8199" name="矩形 9"/>
          <p:cNvSpPr>
            <a:spLocks noChangeArrowheads="1"/>
          </p:cNvSpPr>
          <p:nvPr/>
        </p:nvSpPr>
        <p:spPr bwMode="auto">
          <a:xfrm>
            <a:off x="1383528" y="4038708"/>
            <a:ext cx="2189559"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档案资源数字化</a:t>
            </a:r>
            <a:endParaRPr lang="zh-CN" altLang="en-US" b="1" dirty="0">
              <a:solidFill>
                <a:schemeClr val="bg1"/>
              </a:solidFill>
            </a:endParaRPr>
          </a:p>
        </p:txBody>
      </p:sp>
      <p:grpSp>
        <p:nvGrpSpPr>
          <p:cNvPr id="5" name="组合 4"/>
          <p:cNvGrpSpPr/>
          <p:nvPr/>
        </p:nvGrpSpPr>
        <p:grpSpPr>
          <a:xfrm>
            <a:off x="4631055" y="2224405"/>
            <a:ext cx="2928938" cy="3003947"/>
            <a:chOff x="4000500" y="1714500"/>
            <a:chExt cx="3905250" cy="4005263"/>
          </a:xfrm>
        </p:grpSpPr>
        <p:grpSp>
          <p:nvGrpSpPr>
            <p:cNvPr id="8194" name="组合 4"/>
            <p:cNvGrpSpPr/>
            <p:nvPr/>
          </p:nvGrpSpPr>
          <p:grpSpPr bwMode="auto">
            <a:xfrm>
              <a:off x="4000500" y="1714500"/>
              <a:ext cx="3905250" cy="4005263"/>
              <a:chOff x="857223" y="954920"/>
              <a:chExt cx="3357586" cy="3406892"/>
            </a:xfrm>
          </p:grpSpPr>
          <p:sp>
            <p:nvSpPr>
              <p:cNvPr id="6" name="椭圆 5"/>
              <p:cNvSpPr/>
              <p:nvPr/>
            </p:nvSpPr>
            <p:spPr>
              <a:xfrm rot="1906325">
                <a:off x="2063770" y="954920"/>
                <a:ext cx="1029114"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rot="19526860">
                <a:off x="2108811" y="1004883"/>
                <a:ext cx="1030478"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rot="16200000">
                <a:off x="2035717" y="964719"/>
                <a:ext cx="1000598" cy="3357586"/>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2" name="椭圆 11"/>
            <p:cNvSpPr/>
            <p:nvPr/>
          </p:nvSpPr>
          <p:spPr>
            <a:xfrm>
              <a:off x="6191250" y="22860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7143750" y="47625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p:cNvSpPr/>
            <p:nvPr/>
          </p:nvSpPr>
          <p:spPr>
            <a:xfrm>
              <a:off x="4270375" y="3933825"/>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1" name="矩形 9"/>
          <p:cNvSpPr>
            <a:spLocks noChangeArrowheads="1"/>
          </p:cNvSpPr>
          <p:nvPr/>
        </p:nvSpPr>
        <p:spPr bwMode="auto">
          <a:xfrm>
            <a:off x="7989224" y="1453411"/>
            <a:ext cx="2189559"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档案利用网络化</a:t>
            </a:r>
            <a:endParaRPr lang="zh-CN" altLang="en-US" b="1" dirty="0">
              <a:solidFill>
                <a:schemeClr val="bg1"/>
              </a:solidFill>
            </a:endParaRPr>
          </a:p>
        </p:txBody>
      </p:sp>
      <p:sp>
        <p:nvSpPr>
          <p:cNvPr id="29" name="矩形 9"/>
          <p:cNvSpPr>
            <a:spLocks noChangeArrowheads="1"/>
          </p:cNvSpPr>
          <p:nvPr/>
        </p:nvSpPr>
        <p:spPr bwMode="auto">
          <a:xfrm>
            <a:off x="1383527" y="1440900"/>
            <a:ext cx="218955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档案业务平台化</a:t>
            </a:r>
            <a:endParaRPr lang="zh-CN" altLang="en-US" b="1" dirty="0">
              <a:solidFill>
                <a:schemeClr val="bg1"/>
              </a:solidFill>
            </a:endParaRPr>
          </a:p>
        </p:txBody>
      </p:sp>
      <p:grpSp>
        <p:nvGrpSpPr>
          <p:cNvPr id="3" name="组合 2"/>
          <p:cNvGrpSpPr/>
          <p:nvPr/>
        </p:nvGrpSpPr>
        <p:grpSpPr>
          <a:xfrm>
            <a:off x="1382971" y="1791967"/>
            <a:ext cx="9793319" cy="3900283"/>
            <a:chOff x="1382971" y="1791967"/>
            <a:chExt cx="9793319" cy="3900283"/>
          </a:xfrm>
        </p:grpSpPr>
        <p:sp>
          <p:nvSpPr>
            <p:cNvPr id="8198" name="矩形 16"/>
            <p:cNvSpPr>
              <a:spLocks noChangeArrowheads="1"/>
            </p:cNvSpPr>
            <p:nvPr/>
          </p:nvSpPr>
          <p:spPr bwMode="auto">
            <a:xfrm>
              <a:off x="1382972" y="4445755"/>
              <a:ext cx="3491230"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将各种纸质档案通过扫描设备转化为电子档案后，通过档案管理平台进行管理，档案资源数字化是档案信息化的基础工作之一</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通过系统接口技术，将</a:t>
              </a: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OA</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系统电子公文或科研业务系统的电子档案自动接收到档案管理平台中，集中归档存储</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8" name="矩形 16"/>
            <p:cNvSpPr>
              <a:spLocks noChangeArrowheads="1"/>
            </p:cNvSpPr>
            <p:nvPr/>
          </p:nvSpPr>
          <p:spPr bwMode="auto">
            <a:xfrm>
              <a:off x="7989225" y="1791967"/>
              <a:ext cx="318706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无需</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到档案部门</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查阅或异地调档，</a:t>
              </a:r>
              <a:r>
                <a:rPr lang="zh-CN" altLang="zh-CN" sz="1000" dirty="0" smtClean="0">
                  <a:solidFill>
                    <a:srgbClr val="10FBFE"/>
                  </a:solidFill>
                  <a:latin typeface="微软雅黑" panose="020B0503020204020204" pitchFamily="34" charset="-122"/>
                  <a:ea typeface="微软雅黑" panose="020B0503020204020204" pitchFamily="34" charset="-122"/>
                </a:rPr>
                <a:t>以</a:t>
              </a:r>
              <a:r>
                <a:rPr lang="zh-CN" altLang="zh-CN" sz="1000" dirty="0">
                  <a:solidFill>
                    <a:srgbClr val="10FBFE"/>
                  </a:solidFill>
                  <a:latin typeface="微软雅黑" panose="020B0503020204020204" pitchFamily="34" charset="-122"/>
                  <a:ea typeface="微软雅黑" panose="020B0503020204020204" pitchFamily="34" charset="-122"/>
                </a:rPr>
                <a:t>“数字档案</a:t>
              </a:r>
              <a:r>
                <a:rPr lang="zh-CN" altLang="zh-CN" sz="1000" dirty="0" smtClean="0">
                  <a:solidFill>
                    <a:srgbClr val="10FBFE"/>
                  </a:solidFill>
                  <a:latin typeface="微软雅黑" panose="020B0503020204020204" pitchFamily="34" charset="-122"/>
                  <a:ea typeface="微软雅黑" panose="020B0503020204020204" pitchFamily="34" charset="-122"/>
                </a:rPr>
                <a:t>信息管理</a:t>
              </a:r>
              <a:r>
                <a:rPr lang="zh-CN" altLang="en-US" sz="1000" dirty="0" smtClean="0">
                  <a:solidFill>
                    <a:srgbClr val="10FBFE"/>
                  </a:solidFill>
                  <a:latin typeface="微软雅黑" panose="020B0503020204020204" pitchFamily="34" charset="-122"/>
                  <a:ea typeface="微软雅黑" panose="020B0503020204020204" pitchFamily="34" charset="-122"/>
                </a:rPr>
                <a:t>平台</a:t>
              </a:r>
              <a:r>
                <a:rPr lang="zh-CN" altLang="zh-CN" sz="1000" dirty="0" smtClean="0">
                  <a:solidFill>
                    <a:srgbClr val="10FBFE"/>
                  </a:solidFill>
                  <a:latin typeface="微软雅黑" panose="020B0503020204020204" pitchFamily="34" charset="-122"/>
                  <a:ea typeface="微软雅黑" panose="020B0503020204020204" pitchFamily="34" charset="-122"/>
                </a:rPr>
                <a:t>”</a:t>
              </a:r>
              <a:r>
                <a:rPr lang="zh-CN" altLang="zh-CN" sz="1000" dirty="0">
                  <a:solidFill>
                    <a:srgbClr val="10FBFE"/>
                  </a:solidFill>
                  <a:latin typeface="微软雅黑" panose="020B0503020204020204" pitchFamily="34" charset="-122"/>
                  <a:ea typeface="微软雅黑" panose="020B0503020204020204" pitchFamily="34" charset="-122"/>
                </a:rPr>
                <a:t>为核心</a:t>
              </a:r>
              <a:r>
                <a:rPr lang="zh-CN" altLang="zh-CN" sz="1000" dirty="0" smtClean="0">
                  <a:solidFill>
                    <a:srgbClr val="10FBFE"/>
                  </a:solidFill>
                  <a:latin typeface="微软雅黑" panose="020B0503020204020204" pitchFamily="34" charset="-122"/>
                  <a:ea typeface="微软雅黑" panose="020B0503020204020204" pitchFamily="34" charset="-122"/>
                </a:rPr>
                <a:t>，集团</a:t>
              </a:r>
              <a:r>
                <a:rPr lang="zh-CN" altLang="zh-CN" sz="1000" dirty="0">
                  <a:solidFill>
                    <a:srgbClr val="10FBFE"/>
                  </a:solidFill>
                  <a:latin typeface="微软雅黑" panose="020B0503020204020204" pitchFamily="34" charset="-122"/>
                  <a:ea typeface="微软雅黑" panose="020B0503020204020204" pitchFamily="34" charset="-122"/>
                </a:rPr>
                <a:t>及</a:t>
              </a:r>
              <a:r>
                <a:rPr lang="zh-CN" altLang="zh-CN" sz="1000" dirty="0" smtClean="0">
                  <a:solidFill>
                    <a:srgbClr val="10FBFE"/>
                  </a:solidFill>
                  <a:latin typeface="微软雅黑" panose="020B0503020204020204" pitchFamily="34" charset="-122"/>
                  <a:ea typeface="微软雅黑" panose="020B0503020204020204" pitchFamily="34" charset="-122"/>
                </a:rPr>
                <a:t>分公司通过</a:t>
              </a:r>
              <a:r>
                <a:rPr lang="zh-CN" altLang="zh-CN" sz="1000" dirty="0">
                  <a:solidFill>
                    <a:srgbClr val="10FBFE"/>
                  </a:solidFill>
                  <a:latin typeface="微软雅黑" panose="020B0503020204020204" pitchFamily="34" charset="-122"/>
                  <a:ea typeface="微软雅黑" panose="020B0503020204020204" pitchFamily="34" charset="-122"/>
                </a:rPr>
                <a:t>内部网络实现数字档案</a:t>
              </a:r>
              <a:r>
                <a:rPr lang="zh-CN" altLang="zh-CN" sz="1000" dirty="0" smtClean="0">
                  <a:solidFill>
                    <a:srgbClr val="10FBFE"/>
                  </a:solidFill>
                  <a:latin typeface="微软雅黑" panose="020B0503020204020204" pitchFamily="34" charset="-122"/>
                  <a:ea typeface="微软雅黑" panose="020B0503020204020204" pitchFamily="34" charset="-122"/>
                </a:rPr>
                <a:t>信息资源共享</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，实现档案利用</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网络化</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通过网络</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利用的资源包括两种，</a:t>
              </a:r>
              <a:r>
                <a:rPr lang="zh-CN" altLang="zh-CN" sz="1000" dirty="0" smtClean="0">
                  <a:solidFill>
                    <a:srgbClr val="10FBFE"/>
                  </a:solidFill>
                  <a:latin typeface="微软雅黑" panose="020B0503020204020204" pitchFamily="34" charset="-122"/>
                  <a:ea typeface="微软雅黑" panose="020B0503020204020204" pitchFamily="34" charset="-122"/>
                </a:rPr>
                <a:t>完全</a:t>
              </a:r>
              <a:r>
                <a:rPr lang="zh-CN" altLang="zh-CN" sz="1000" dirty="0">
                  <a:solidFill>
                    <a:srgbClr val="10FBFE"/>
                  </a:solidFill>
                  <a:latin typeface="微软雅黑" panose="020B0503020204020204" pitchFamily="34" charset="-122"/>
                  <a:ea typeface="微软雅黑" panose="020B0503020204020204" pitchFamily="34" charset="-122"/>
                </a:rPr>
                <a:t>公开的档案信息与有保密要求，需授权才可利用的档案</a:t>
              </a:r>
              <a:r>
                <a:rPr lang="zh-CN" altLang="zh-CN" sz="1000" dirty="0" smtClean="0">
                  <a:solidFill>
                    <a:srgbClr val="10FBFE"/>
                  </a:solidFill>
                  <a:latin typeface="微软雅黑" panose="020B0503020204020204" pitchFamily="34" charset="-122"/>
                  <a:ea typeface="微软雅黑" panose="020B0503020204020204" pitchFamily="34" charset="-122"/>
                </a:rPr>
                <a:t>信息</a:t>
              </a: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28" name="矩形 16"/>
            <p:cNvSpPr>
              <a:spLocks noChangeArrowheads="1"/>
            </p:cNvSpPr>
            <p:nvPr/>
          </p:nvSpPr>
          <p:spPr bwMode="auto">
            <a:xfrm>
              <a:off x="1382971" y="1791967"/>
              <a:ext cx="31870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消除机构之间地域限制（如集团与分公司、项目部）各级机构通过一套数字档案管理平台，实现统一平台化管理</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eaLnBrk="1" hangingPunct="1">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各机构之间通过统一的档案管理平台，实现档案业务标准化、流程化，实现在线指导、在线监管、档案在线移交等平台化管理目标</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34" name="矩形 16"/>
            <p:cNvSpPr>
              <a:spLocks noChangeArrowheads="1"/>
            </p:cNvSpPr>
            <p:nvPr/>
          </p:nvSpPr>
          <p:spPr bwMode="auto">
            <a:xfrm>
              <a:off x="7989225" y="4445755"/>
              <a:ext cx="318706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系统基于“</a:t>
              </a:r>
              <a:r>
                <a:rPr lang="zh-CN" altLang="en-US" sz="1000" dirty="0">
                  <a:solidFill>
                    <a:srgbClr val="10FBFE"/>
                  </a:solidFill>
                  <a:latin typeface="微软雅黑" panose="020B0503020204020204" pitchFamily="34" charset="-122"/>
                  <a:ea typeface="微软雅黑" panose="020B0503020204020204" pitchFamily="34" charset="-122"/>
                </a:rPr>
                <a:t>系统安全管理平台</a:t>
              </a:r>
              <a:r>
                <a:rPr lang="zh-CN" altLang="en-US" sz="1000" dirty="0" smtClean="0">
                  <a:solidFill>
                    <a:srgbClr val="10FBFE"/>
                  </a:solidFill>
                  <a:latin typeface="微软雅黑" panose="020B0503020204020204" pitchFamily="34" charset="-122"/>
                  <a:ea typeface="微软雅黑" panose="020B0503020204020204" pitchFamily="34" charset="-122"/>
                </a:rPr>
                <a:t>” 为档案信息网络化保驾护航，主要包括精细化权限控制体系、</a:t>
              </a:r>
              <a:r>
                <a:rPr lang="zh-CN" altLang="en-US" sz="1000" dirty="0">
                  <a:solidFill>
                    <a:srgbClr val="10FBFE"/>
                  </a:solidFill>
                  <a:latin typeface="微软雅黑" panose="020B0503020204020204" pitchFamily="34" charset="-122"/>
                  <a:ea typeface="微软雅黑" panose="020B0503020204020204" pitchFamily="34" charset="-122"/>
                </a:rPr>
                <a:t>档案信息防扩散</a:t>
              </a:r>
              <a:r>
                <a:rPr lang="zh-CN" altLang="en-US" sz="1000" dirty="0" smtClean="0">
                  <a:solidFill>
                    <a:srgbClr val="10FBFE"/>
                  </a:solidFill>
                  <a:latin typeface="微软雅黑" panose="020B0503020204020204" pitchFamily="34" charset="-122"/>
                  <a:ea typeface="微软雅黑" panose="020B0503020204020204" pitchFamily="34" charset="-122"/>
                </a:rPr>
                <a:t>体系、档案系统防黑加固技术</a:t>
              </a:r>
              <a:r>
                <a:rPr lang="zh-CN" altLang="zh-CN" sz="1000" dirty="0" smtClean="0">
                  <a:solidFill>
                    <a:srgbClr val="10FBFE"/>
                  </a:solidFill>
                  <a:latin typeface="微软雅黑" panose="020B0503020204020204" pitchFamily="34" charset="-122"/>
                  <a:ea typeface="微软雅黑" panose="020B0503020204020204" pitchFamily="34" charset="-122"/>
                </a:rPr>
                <a:t>，</a:t>
              </a:r>
              <a:r>
                <a:rPr lang="zh-CN" altLang="zh-CN" sz="1000" dirty="0">
                  <a:solidFill>
                    <a:srgbClr val="10FBFE"/>
                  </a:solidFill>
                  <a:latin typeface="微软雅黑" panose="020B0503020204020204" pitchFamily="34" charset="-122"/>
                  <a:ea typeface="微软雅黑" panose="020B0503020204020204" pitchFamily="34" charset="-122"/>
                </a:rPr>
                <a:t>确保档案信息的安全与合理</a:t>
              </a:r>
              <a:r>
                <a:rPr lang="zh-CN" altLang="zh-CN" sz="1000" dirty="0" smtClean="0">
                  <a:solidFill>
                    <a:srgbClr val="10FBFE"/>
                  </a:solidFill>
                  <a:latin typeface="微软雅黑" panose="020B0503020204020204" pitchFamily="34" charset="-122"/>
                  <a:ea typeface="微软雅黑" panose="020B0503020204020204" pitchFamily="34" charset="-122"/>
                </a:rPr>
                <a:t>利用</a:t>
              </a:r>
              <a:endParaRPr lang="zh-CN" altLang="zh-CN" sz="1000" dirty="0">
                <a:solidFill>
                  <a:srgbClr val="10FBFE"/>
                </a:solidFill>
                <a:latin typeface="微软雅黑" panose="020B0503020204020204" pitchFamily="34" charset="-122"/>
                <a:ea typeface="微软雅黑" panose="020B0503020204020204" pitchFamily="34" charset="-122"/>
              </a:endParaRPr>
            </a:p>
            <a:p>
              <a:pPr algn="l" eaLnBrk="1" hangingPunct="1">
                <a:lnSpc>
                  <a:spcPct val="150000"/>
                </a:lnSpc>
              </a:pPr>
              <a:endParaRPr sz="1000" dirty="0">
                <a:solidFill>
                  <a:srgbClr val="10FBFE"/>
                </a:solidFill>
                <a:latin typeface="微软雅黑" panose="020B0503020204020204" pitchFamily="34" charset="-122"/>
                <a:ea typeface="微软雅黑" panose="020B0503020204020204" pitchFamily="34" charset="-122"/>
                <a:cs typeface="+mn-ea"/>
                <a:sym typeface="+mn-lt"/>
              </a:endParaRPr>
            </a:p>
          </p:txBody>
        </p:sp>
      </p:grpSp>
      <p:sp>
        <p:nvSpPr>
          <p:cNvPr id="35" name="矩形 9"/>
          <p:cNvSpPr>
            <a:spLocks noChangeArrowheads="1"/>
          </p:cNvSpPr>
          <p:nvPr/>
        </p:nvSpPr>
        <p:spPr bwMode="auto">
          <a:xfrm>
            <a:off x="7989225" y="4057253"/>
            <a:ext cx="218955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b="1" dirty="0" smtClean="0">
                <a:solidFill>
                  <a:srgbClr val="10FBFE"/>
                </a:solidFill>
                <a:latin typeface="微软雅黑" panose="020B0503020204020204" pitchFamily="34" charset="-122"/>
                <a:ea typeface="微软雅黑" panose="020B0503020204020204" pitchFamily="34" charset="-122"/>
                <a:sym typeface="+mn-ea"/>
              </a:rPr>
              <a:t>档案信息安全化</a:t>
            </a:r>
            <a:endParaRPr lang="zh-CN" altLang="en-US" b="1"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250" fill="hold"/>
                                        <p:tgtEl>
                                          <p:spTgt spid="29"/>
                                        </p:tgtEl>
                                        <p:attrNameLst>
                                          <p:attrName>ppt_w</p:attrName>
                                        </p:attrNameLst>
                                      </p:cBhvr>
                                      <p:tavLst>
                                        <p:tav tm="0">
                                          <p:val>
                                            <p:fltVal val="0"/>
                                          </p:val>
                                        </p:tav>
                                        <p:tav tm="100000">
                                          <p:val>
                                            <p:strVal val="#ppt_w"/>
                                          </p:val>
                                        </p:tav>
                                      </p:tavLst>
                                    </p:anim>
                                    <p:anim calcmode="lin" valueType="num">
                                      <p:cBhvr>
                                        <p:cTn id="23" dur="1250" fill="hold"/>
                                        <p:tgtEl>
                                          <p:spTgt spid="29"/>
                                        </p:tgtEl>
                                        <p:attrNameLst>
                                          <p:attrName>ppt_h</p:attrName>
                                        </p:attrNameLst>
                                      </p:cBhvr>
                                      <p:tavLst>
                                        <p:tav tm="0">
                                          <p:val>
                                            <p:fltVal val="0"/>
                                          </p:val>
                                        </p:tav>
                                        <p:tav tm="100000">
                                          <p:val>
                                            <p:strVal val="#ppt_h"/>
                                          </p:val>
                                        </p:tav>
                                      </p:tavLst>
                                    </p:anim>
                                    <p:animEffect transition="in" filter="fade">
                                      <p:cBhvr>
                                        <p:cTn id="24" dur="1250"/>
                                        <p:tgtEl>
                                          <p:spTgt spid="29"/>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250" fill="hold"/>
                                        <p:tgtEl>
                                          <p:spTgt spid="21"/>
                                        </p:tgtEl>
                                        <p:attrNameLst>
                                          <p:attrName>ppt_w</p:attrName>
                                        </p:attrNameLst>
                                      </p:cBhvr>
                                      <p:tavLst>
                                        <p:tav tm="0">
                                          <p:val>
                                            <p:fltVal val="0"/>
                                          </p:val>
                                        </p:tav>
                                        <p:tav tm="100000">
                                          <p:val>
                                            <p:strVal val="#ppt_w"/>
                                          </p:val>
                                        </p:tav>
                                      </p:tavLst>
                                    </p:anim>
                                    <p:anim calcmode="lin" valueType="num">
                                      <p:cBhvr>
                                        <p:cTn id="29" dur="1250" fill="hold"/>
                                        <p:tgtEl>
                                          <p:spTgt spid="21"/>
                                        </p:tgtEl>
                                        <p:attrNameLst>
                                          <p:attrName>ppt_h</p:attrName>
                                        </p:attrNameLst>
                                      </p:cBhvr>
                                      <p:tavLst>
                                        <p:tav tm="0">
                                          <p:val>
                                            <p:fltVal val="0"/>
                                          </p:val>
                                        </p:tav>
                                        <p:tav tm="100000">
                                          <p:val>
                                            <p:strVal val="#ppt_h"/>
                                          </p:val>
                                        </p:tav>
                                      </p:tavLst>
                                    </p:anim>
                                    <p:animEffect transition="in" filter="fade">
                                      <p:cBhvr>
                                        <p:cTn id="30" dur="1250"/>
                                        <p:tgtEl>
                                          <p:spTgt spid="21"/>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8199"/>
                                        </p:tgtEl>
                                        <p:attrNameLst>
                                          <p:attrName>style.visibility</p:attrName>
                                        </p:attrNameLst>
                                      </p:cBhvr>
                                      <p:to>
                                        <p:strVal val="visible"/>
                                      </p:to>
                                    </p:set>
                                    <p:anim calcmode="lin" valueType="num">
                                      <p:cBhvr>
                                        <p:cTn id="34" dur="1250" fill="hold"/>
                                        <p:tgtEl>
                                          <p:spTgt spid="8199"/>
                                        </p:tgtEl>
                                        <p:attrNameLst>
                                          <p:attrName>ppt_w</p:attrName>
                                        </p:attrNameLst>
                                      </p:cBhvr>
                                      <p:tavLst>
                                        <p:tav tm="0">
                                          <p:val>
                                            <p:fltVal val="0"/>
                                          </p:val>
                                        </p:tav>
                                        <p:tav tm="100000">
                                          <p:val>
                                            <p:strVal val="#ppt_w"/>
                                          </p:val>
                                        </p:tav>
                                      </p:tavLst>
                                    </p:anim>
                                    <p:anim calcmode="lin" valueType="num">
                                      <p:cBhvr>
                                        <p:cTn id="35" dur="1250" fill="hold"/>
                                        <p:tgtEl>
                                          <p:spTgt spid="8199"/>
                                        </p:tgtEl>
                                        <p:attrNameLst>
                                          <p:attrName>ppt_h</p:attrName>
                                        </p:attrNameLst>
                                      </p:cBhvr>
                                      <p:tavLst>
                                        <p:tav tm="0">
                                          <p:val>
                                            <p:fltVal val="0"/>
                                          </p:val>
                                        </p:tav>
                                        <p:tav tm="100000">
                                          <p:val>
                                            <p:strVal val="#ppt_h"/>
                                          </p:val>
                                        </p:tav>
                                      </p:tavLst>
                                    </p:anim>
                                    <p:animEffect transition="in" filter="fade">
                                      <p:cBhvr>
                                        <p:cTn id="36" dur="1250"/>
                                        <p:tgtEl>
                                          <p:spTgt spid="8199"/>
                                        </p:tgtEl>
                                      </p:cBhvr>
                                    </p:animEffect>
                                  </p:childTnLst>
                                </p:cTn>
                              </p:par>
                            </p:childTnLst>
                          </p:cTn>
                        </p:par>
                        <p:par>
                          <p:cTn id="37" fill="hold">
                            <p:stCondLst>
                              <p:cond delay="65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250" fill="hold"/>
                                        <p:tgtEl>
                                          <p:spTgt spid="35"/>
                                        </p:tgtEl>
                                        <p:attrNameLst>
                                          <p:attrName>ppt_w</p:attrName>
                                        </p:attrNameLst>
                                      </p:cBhvr>
                                      <p:tavLst>
                                        <p:tav tm="0">
                                          <p:val>
                                            <p:fltVal val="0"/>
                                          </p:val>
                                        </p:tav>
                                        <p:tav tm="100000">
                                          <p:val>
                                            <p:strVal val="#ppt_w"/>
                                          </p:val>
                                        </p:tav>
                                      </p:tavLst>
                                    </p:anim>
                                    <p:anim calcmode="lin" valueType="num">
                                      <p:cBhvr>
                                        <p:cTn id="41" dur="1250" fill="hold"/>
                                        <p:tgtEl>
                                          <p:spTgt spid="35"/>
                                        </p:tgtEl>
                                        <p:attrNameLst>
                                          <p:attrName>ppt_h</p:attrName>
                                        </p:attrNameLst>
                                      </p:cBhvr>
                                      <p:tavLst>
                                        <p:tav tm="0">
                                          <p:val>
                                            <p:fltVal val="0"/>
                                          </p:val>
                                        </p:tav>
                                        <p:tav tm="100000">
                                          <p:val>
                                            <p:strVal val="#ppt_h"/>
                                          </p:val>
                                        </p:tav>
                                      </p:tavLst>
                                    </p:anim>
                                    <p:animEffect transition="in" filter="fade">
                                      <p:cBhvr>
                                        <p:cTn id="42" dur="1250"/>
                                        <p:tgtEl>
                                          <p:spTgt spid="35"/>
                                        </p:tgtEl>
                                      </p:cBhvr>
                                    </p:animEffect>
                                  </p:childTnLst>
                                </p:cTn>
                              </p:par>
                            </p:childTnLst>
                          </p:cTn>
                        </p:par>
                        <p:par>
                          <p:cTn id="43" fill="hold">
                            <p:stCondLst>
                              <p:cond delay="8000"/>
                            </p:stCondLst>
                            <p:childTnLst>
                              <p:par>
                                <p:cTn id="44" presetID="42"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8199" grpId="0"/>
      <p:bldP spid="21" grpId="0"/>
      <p:bldP spid="29"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文本框 263"/>
          <p:cNvSpPr txBox="1"/>
          <p:nvPr/>
        </p:nvSpPr>
        <p:spPr>
          <a:xfrm>
            <a:off x="292734" y="254635"/>
            <a:ext cx="3126741"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01  </a:t>
            </a:r>
            <a:r>
              <a:rPr lang="zh-CN" altLang="en-US" b="1" dirty="0" smtClean="0">
                <a:solidFill>
                  <a:srgbClr val="10FBFE"/>
                </a:solidFill>
                <a:latin typeface="微软雅黑" panose="020B0503020204020204" pitchFamily="34" charset="-122"/>
                <a:ea typeface="微软雅黑" panose="020B0503020204020204" pitchFamily="34" charset="-122"/>
                <a:sym typeface="+mn-ea"/>
              </a:rPr>
              <a:t>档案信息化价值与意义</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23562" name="矩形 36"/>
          <p:cNvSpPr>
            <a:spLocks noChangeArrowheads="1"/>
          </p:cNvSpPr>
          <p:nvPr/>
        </p:nvSpPr>
        <p:spPr bwMode="auto">
          <a:xfrm>
            <a:off x="6416199" y="3543648"/>
            <a:ext cx="498475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171450" indent="-171450" algn="l" eaLnBrk="1" hangingPunct="1">
              <a:lnSpc>
                <a:spcPct val="20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提高档案信息资源利用效率：即时得到需要的档案信息资源，间接提高各机构整体工作效率</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gn="l" eaLnBrk="1" hangingPunct="1">
              <a:lnSpc>
                <a:spcPct val="20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消除档案信息孤岛</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gn="l" eaLnBrk="1" hangingPunct="1">
              <a:lnSpc>
                <a:spcPct val="20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业务系统电子档案归档的完整性</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gn="l" eaLnBrk="1" hangingPunct="1">
              <a:lnSpc>
                <a:spcPct val="20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各机构档案管理由无序向有序转化</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gn="l" eaLnBrk="1" hangingPunct="1">
              <a:lnSpc>
                <a:spcPct val="20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rPr>
              <a:t>为</a:t>
            </a:r>
            <a:r>
              <a:rPr lang="zh-CN" altLang="en-US" sz="1000" dirty="0" smtClean="0">
                <a:solidFill>
                  <a:srgbClr val="10FBFE"/>
                </a:solidFill>
                <a:latin typeface="微软雅黑" panose="020B0503020204020204" pitchFamily="34" charset="-122"/>
                <a:ea typeface="微软雅黑" panose="020B0503020204020204" pitchFamily="34" charset="-122"/>
              </a:rPr>
              <a:t>领导决策提供真实可靠的档案信息资源</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gn="l" eaLnBrk="1" hangingPunct="1">
              <a:lnSpc>
                <a:spcPct val="20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rPr>
              <a:t>为业务部门提供真实完整的项目档案信息资源</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marL="171450" indent="-171450">
              <a:lnSpc>
                <a:spcPct val="20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rPr>
              <a:t>提前</a:t>
            </a:r>
            <a:r>
              <a:rPr lang="zh-CN" altLang="en-US" sz="1000" dirty="0" smtClean="0">
                <a:solidFill>
                  <a:srgbClr val="10FBFE"/>
                </a:solidFill>
                <a:latin typeface="微软雅黑" panose="020B0503020204020204" pitchFamily="34" charset="-122"/>
                <a:ea typeface="微软雅黑" panose="020B0503020204020204" pitchFamily="34" charset="-122"/>
              </a:rPr>
              <a:t>消除因档案</a:t>
            </a:r>
            <a:r>
              <a:rPr lang="zh-CN" altLang="en-US" sz="1000" dirty="0">
                <a:solidFill>
                  <a:srgbClr val="10FBFE"/>
                </a:solidFill>
                <a:latin typeface="微软雅黑" panose="020B0503020204020204" pitchFamily="34" charset="-122"/>
                <a:ea typeface="微软雅黑" panose="020B0503020204020204" pitchFamily="34" charset="-122"/>
              </a:rPr>
              <a:t>业务</a:t>
            </a:r>
            <a:r>
              <a:rPr lang="zh-CN" altLang="en-US" sz="1000" dirty="0" smtClean="0">
                <a:solidFill>
                  <a:srgbClr val="10FBFE"/>
                </a:solidFill>
                <a:latin typeface="微软雅黑" panose="020B0503020204020204" pitchFamily="34" charset="-122"/>
                <a:ea typeface="微软雅黑" panose="020B0503020204020204" pitchFamily="34" charset="-122"/>
              </a:rPr>
              <a:t>管理水平制约</a:t>
            </a:r>
            <a:r>
              <a:rPr lang="zh-CN" altLang="en-US" sz="1000" dirty="0">
                <a:solidFill>
                  <a:srgbClr val="10FBFE"/>
                </a:solidFill>
                <a:latin typeface="微软雅黑" panose="020B0503020204020204" pitchFamily="34" charset="-122"/>
                <a:ea typeface="微软雅黑" panose="020B0503020204020204" pitchFamily="34" charset="-122"/>
              </a:rPr>
              <a:t>导致的发展</a:t>
            </a:r>
            <a:r>
              <a:rPr lang="zh-CN" altLang="en-US" sz="1000" dirty="0" smtClean="0">
                <a:solidFill>
                  <a:srgbClr val="10FBFE"/>
                </a:solidFill>
                <a:latin typeface="微软雅黑" panose="020B0503020204020204" pitchFamily="34" charset="-122"/>
                <a:ea typeface="微软雅黑" panose="020B0503020204020204" pitchFamily="34" charset="-122"/>
              </a:rPr>
              <a:t>瓶颈</a:t>
            </a:r>
            <a:endParaRPr lang="zh-CN" altLang="en-US" sz="1200" dirty="0">
              <a:solidFill>
                <a:srgbClr val="01C3E3"/>
              </a:solidFill>
              <a:latin typeface="微软雅黑" panose="020B0503020204020204" pitchFamily="34" charset="-122"/>
              <a:ea typeface="微软雅黑" panose="020B0503020204020204" pitchFamily="34" charset="-122"/>
            </a:endParaRPr>
          </a:p>
        </p:txBody>
      </p:sp>
      <p:sp>
        <p:nvSpPr>
          <p:cNvPr id="23563" name="矩形 37"/>
          <p:cNvSpPr>
            <a:spLocks noChangeArrowheads="1"/>
          </p:cNvSpPr>
          <p:nvPr/>
        </p:nvSpPr>
        <p:spPr bwMode="auto">
          <a:xfrm>
            <a:off x="6416199" y="869287"/>
            <a:ext cx="505015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rPr>
              <a:t>       纵观国内企事业单位档案</a:t>
            </a:r>
            <a:r>
              <a:rPr lang="zh-CN" altLang="en-US" sz="1000" dirty="0">
                <a:solidFill>
                  <a:srgbClr val="10FBFE"/>
                </a:solidFill>
                <a:latin typeface="微软雅黑" panose="020B0503020204020204" pitchFamily="34" charset="-122"/>
                <a:ea typeface="微软雅黑" panose="020B0503020204020204" pitchFamily="34" charset="-122"/>
              </a:rPr>
              <a:t>信息化建设过程，除了极少数</a:t>
            </a:r>
            <a:r>
              <a:rPr lang="zh-CN" altLang="en-US" sz="1000" dirty="0" smtClean="0">
                <a:solidFill>
                  <a:srgbClr val="10FBFE"/>
                </a:solidFill>
                <a:latin typeface="微软雅黑" panose="020B0503020204020204" pitchFamily="34" charset="-122"/>
                <a:ea typeface="微软雅黑" panose="020B0503020204020204" pitchFamily="34" charset="-122"/>
              </a:rPr>
              <a:t>在机构发展之</a:t>
            </a:r>
            <a:r>
              <a:rPr lang="zh-CN" altLang="en-US" sz="1000" dirty="0">
                <a:solidFill>
                  <a:srgbClr val="10FBFE"/>
                </a:solidFill>
                <a:latin typeface="微软雅黑" panose="020B0503020204020204" pitchFamily="34" charset="-122"/>
                <a:ea typeface="微软雅黑" panose="020B0503020204020204" pitchFamily="34" charset="-122"/>
              </a:rPr>
              <a:t>初将档案信息化工作提高到日程外，</a:t>
            </a:r>
            <a:r>
              <a:rPr lang="zh-CN" altLang="en-US" sz="1000" dirty="0" smtClean="0">
                <a:solidFill>
                  <a:srgbClr val="10FBFE"/>
                </a:solidFill>
                <a:latin typeface="微软雅黑" panose="020B0503020204020204" pitchFamily="34" charset="-122"/>
                <a:ea typeface="微软雅黑" panose="020B0503020204020204" pitchFamily="34" charset="-122"/>
              </a:rPr>
              <a:t>大多数机构都是</a:t>
            </a:r>
            <a:r>
              <a:rPr lang="zh-CN" altLang="en-US" sz="1000" dirty="0">
                <a:solidFill>
                  <a:srgbClr val="10FBFE"/>
                </a:solidFill>
                <a:latin typeface="微软雅黑" panose="020B0503020204020204" pitchFamily="34" charset="-122"/>
                <a:ea typeface="微软雅黑" panose="020B0503020204020204" pitchFamily="34" charset="-122"/>
              </a:rPr>
              <a:t>因档案管理</a:t>
            </a:r>
            <a:r>
              <a:rPr lang="zh-CN" altLang="en-US" sz="1000" dirty="0" smtClean="0">
                <a:solidFill>
                  <a:srgbClr val="10FBFE"/>
                </a:solidFill>
                <a:latin typeface="微软雅黑" panose="020B0503020204020204" pitchFamily="34" charset="-122"/>
                <a:ea typeface="微软雅黑" panose="020B0503020204020204" pitchFamily="34" charset="-122"/>
              </a:rPr>
              <a:t>导致单位发展瓶颈或严重影响工作效率，才</a:t>
            </a:r>
            <a:r>
              <a:rPr lang="zh-CN" altLang="en-US" sz="1000" dirty="0">
                <a:solidFill>
                  <a:srgbClr val="10FBFE"/>
                </a:solidFill>
                <a:latin typeface="微软雅黑" panose="020B0503020204020204" pitchFamily="34" charset="-122"/>
                <a:ea typeface="微软雅黑" panose="020B0503020204020204" pitchFamily="34" charset="-122"/>
              </a:rPr>
              <a:t>会把档案信息化提到</a:t>
            </a:r>
            <a:r>
              <a:rPr lang="zh-CN" altLang="en-US" sz="1000" dirty="0" smtClean="0">
                <a:solidFill>
                  <a:srgbClr val="10FBFE"/>
                </a:solidFill>
                <a:latin typeface="微软雅黑" panose="020B0503020204020204" pitchFamily="34" charset="-122"/>
                <a:ea typeface="微软雅黑" panose="020B0503020204020204" pitchFamily="34" charset="-122"/>
              </a:rPr>
              <a:t>日程。</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rPr>
              <a:t>      更多</a:t>
            </a:r>
            <a:r>
              <a:rPr lang="zh-CN" altLang="en-US" sz="1000" dirty="0">
                <a:solidFill>
                  <a:srgbClr val="10FBFE"/>
                </a:solidFill>
                <a:latin typeface="微软雅黑" panose="020B0503020204020204" pitchFamily="34" charset="-122"/>
                <a:ea typeface="微软雅黑" panose="020B0503020204020204" pitchFamily="34" charset="-122"/>
              </a:rPr>
              <a:t>是因为档案利用效率低下，管理水平不足，已经不同程度影响了各部门整体工作效率</a:t>
            </a:r>
            <a:r>
              <a:rPr lang="zh-CN" altLang="en-US" sz="1000" dirty="0" smtClean="0">
                <a:solidFill>
                  <a:srgbClr val="10FBFE"/>
                </a:solidFill>
                <a:latin typeface="微软雅黑" panose="020B0503020204020204" pitchFamily="34" charset="-122"/>
                <a:ea typeface="微软雅黑" panose="020B0503020204020204" pitchFamily="34" charset="-122"/>
              </a:rPr>
              <a:t>，才认识到</a:t>
            </a:r>
            <a:r>
              <a:rPr lang="zh-CN" altLang="en-US" sz="1000" dirty="0">
                <a:solidFill>
                  <a:srgbClr val="10FBFE"/>
                </a:solidFill>
                <a:latin typeface="微软雅黑" panose="020B0503020204020204" pitchFamily="34" charset="-122"/>
                <a:ea typeface="微软雅黑" panose="020B0503020204020204" pitchFamily="34" charset="-122"/>
              </a:rPr>
              <a:t>档案信息化</a:t>
            </a:r>
            <a:r>
              <a:rPr lang="zh-CN" altLang="en-US" sz="1000" dirty="0" smtClean="0">
                <a:solidFill>
                  <a:srgbClr val="10FBFE"/>
                </a:solidFill>
                <a:latin typeface="微软雅黑" panose="020B0503020204020204" pitchFamily="34" charset="-122"/>
                <a:ea typeface="微软雅黑" panose="020B0503020204020204" pitchFamily="34" charset="-122"/>
              </a:rPr>
              <a:t>价值，但是，在开始</a:t>
            </a:r>
            <a:r>
              <a:rPr lang="zh-CN" altLang="en-US" sz="1000" dirty="0">
                <a:solidFill>
                  <a:srgbClr val="10FBFE"/>
                </a:solidFill>
                <a:latin typeface="微软雅黑" panose="020B0503020204020204" pitchFamily="34" charset="-122"/>
                <a:ea typeface="微软雅黑" panose="020B0503020204020204" pitchFamily="34" charset="-122"/>
              </a:rPr>
              <a:t>完善档案信息化体系的</a:t>
            </a:r>
            <a:r>
              <a:rPr lang="zh-CN" altLang="en-US" sz="1000" dirty="0" smtClean="0">
                <a:solidFill>
                  <a:srgbClr val="10FBFE"/>
                </a:solidFill>
                <a:latin typeface="微软雅黑" panose="020B0503020204020204" pitchFamily="34" charset="-122"/>
                <a:ea typeface="微软雅黑" panose="020B0503020204020204" pitchFamily="34" charset="-122"/>
              </a:rPr>
              <a:t>时候，会发现</a:t>
            </a:r>
            <a:r>
              <a:rPr lang="zh-CN" altLang="en-US" sz="1000" dirty="0">
                <a:solidFill>
                  <a:srgbClr val="10FBFE"/>
                </a:solidFill>
                <a:latin typeface="微软雅黑" panose="020B0503020204020204" pitchFamily="34" charset="-122"/>
                <a:ea typeface="微软雅黑" panose="020B0503020204020204" pitchFamily="34" charset="-122"/>
              </a:rPr>
              <a:t>部分历史档案的完整性已经无法得到</a:t>
            </a:r>
            <a:r>
              <a:rPr lang="zh-CN" altLang="en-US" sz="1000" dirty="0" smtClean="0">
                <a:solidFill>
                  <a:srgbClr val="10FBFE"/>
                </a:solidFill>
                <a:latin typeface="微软雅黑" panose="020B0503020204020204" pitchFamily="34" charset="-122"/>
                <a:ea typeface="微软雅黑" panose="020B0503020204020204" pitchFamily="34" charset="-122"/>
              </a:rPr>
              <a:t>保障。</a:t>
            </a:r>
            <a:endParaRPr lang="en-US" altLang="zh-CN" sz="1000" dirty="0" smtClean="0">
              <a:solidFill>
                <a:srgbClr val="10FBFE"/>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rgbClr val="10FBFE"/>
                </a:solidFill>
                <a:latin typeface="微软雅黑" panose="020B0503020204020204" pitchFamily="34" charset="-122"/>
                <a:ea typeface="微软雅黑" panose="020B0503020204020204" pitchFamily="34" charset="-122"/>
              </a:rPr>
              <a:t>      所以说，档案信息化及管理体系建设需要具备前瞻性，而这点也是大多数企事业单位管理与发展过程中容易忽略的问题，所以，在企事业单位发展阶段，档案信息化体系建设程度也</a:t>
            </a:r>
            <a:r>
              <a:rPr lang="zh-CN" altLang="en-US" sz="1000" dirty="0">
                <a:solidFill>
                  <a:srgbClr val="10FBFE"/>
                </a:solidFill>
                <a:latin typeface="微软雅黑" panose="020B0503020204020204" pitchFamily="34" charset="-122"/>
                <a:ea typeface="微软雅黑" panose="020B0503020204020204" pitchFamily="34" charset="-122"/>
              </a:rPr>
              <a:t>间接体现</a:t>
            </a:r>
            <a:r>
              <a:rPr lang="zh-CN" altLang="en-US" sz="1000" dirty="0" smtClean="0">
                <a:solidFill>
                  <a:srgbClr val="10FBFE"/>
                </a:solidFill>
                <a:latin typeface="微软雅黑" panose="020B0503020204020204" pitchFamily="34" charset="-122"/>
                <a:ea typeface="微软雅黑" panose="020B0503020204020204" pitchFamily="34" charset="-122"/>
              </a:rPr>
              <a:t>了单位的</a:t>
            </a:r>
            <a:r>
              <a:rPr lang="zh-CN" altLang="en-US" sz="1000" dirty="0">
                <a:solidFill>
                  <a:srgbClr val="10FBFE"/>
                </a:solidFill>
                <a:latin typeface="微软雅黑" panose="020B0503020204020204" pitchFamily="34" charset="-122"/>
                <a:ea typeface="微软雅黑" panose="020B0503020204020204" pitchFamily="34" charset="-122"/>
              </a:rPr>
              <a:t>综合管理</a:t>
            </a:r>
            <a:r>
              <a:rPr lang="zh-CN" altLang="en-US" sz="1000" dirty="0" smtClean="0">
                <a:solidFill>
                  <a:srgbClr val="10FBFE"/>
                </a:solidFill>
                <a:latin typeface="微软雅黑" panose="020B0503020204020204" pitchFamily="34" charset="-122"/>
                <a:ea typeface="微软雅黑" panose="020B0503020204020204" pitchFamily="34" charset="-122"/>
              </a:rPr>
              <a:t>水平。</a:t>
            </a:r>
            <a:endParaRPr lang="zh-CN" altLang="en-US" sz="1000" dirty="0">
              <a:solidFill>
                <a:srgbClr val="10FBF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95010" y="531845"/>
            <a:ext cx="5433378" cy="5767434"/>
            <a:chOff x="5795010" y="531845"/>
            <a:chExt cx="5433378" cy="5767434"/>
          </a:xfrm>
        </p:grpSpPr>
        <p:cxnSp>
          <p:nvCxnSpPr>
            <p:cNvPr id="34" name="直接连接符 33"/>
            <p:cNvCxnSpPr/>
            <p:nvPr/>
          </p:nvCxnSpPr>
          <p:spPr>
            <a:xfrm>
              <a:off x="5983922" y="531845"/>
              <a:ext cx="0" cy="5767434"/>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243638" y="3253423"/>
              <a:ext cx="4984750" cy="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95010" y="3064193"/>
              <a:ext cx="377825" cy="37782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9" name="图片 8"/>
          <p:cNvPicPr>
            <a:picLocks noChangeAspect="1"/>
          </p:cNvPicPr>
          <p:nvPr/>
        </p:nvPicPr>
        <p:blipFill>
          <a:blip r:embed="rId1"/>
          <a:stretch>
            <a:fillRect/>
          </a:stretch>
        </p:blipFill>
        <p:spPr>
          <a:xfrm>
            <a:off x="539222" y="1976734"/>
            <a:ext cx="5047038" cy="2747539"/>
          </a:xfrm>
          <a:prstGeom prst="rect">
            <a:avLst/>
          </a:prstGeom>
          <a:ln w="12700">
            <a:solidFill>
              <a:srgbClr val="6AE7FF"/>
            </a:solid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563"/>
                                        </p:tgtEl>
                                        <p:attrNameLst>
                                          <p:attrName>style.visibility</p:attrName>
                                        </p:attrNameLst>
                                      </p:cBhvr>
                                      <p:to>
                                        <p:strVal val="visible"/>
                                      </p:to>
                                    </p:set>
                                    <p:animEffect transition="in" filter="fade">
                                      <p:cBhvr>
                                        <p:cTn id="18" dur="1000"/>
                                        <p:tgtEl>
                                          <p:spTgt spid="23563"/>
                                        </p:tgtEl>
                                      </p:cBhvr>
                                    </p:animEffect>
                                    <p:anim calcmode="lin" valueType="num">
                                      <p:cBhvr>
                                        <p:cTn id="19" dur="1000" fill="hold"/>
                                        <p:tgtEl>
                                          <p:spTgt spid="23563"/>
                                        </p:tgtEl>
                                        <p:attrNameLst>
                                          <p:attrName>ppt_x</p:attrName>
                                        </p:attrNameLst>
                                      </p:cBhvr>
                                      <p:tavLst>
                                        <p:tav tm="0">
                                          <p:val>
                                            <p:strVal val="#ppt_x"/>
                                          </p:val>
                                        </p:tav>
                                        <p:tav tm="100000">
                                          <p:val>
                                            <p:strVal val="#ppt_x"/>
                                          </p:val>
                                        </p:tav>
                                      </p:tavLst>
                                    </p:anim>
                                    <p:anim calcmode="lin" valueType="num">
                                      <p:cBhvr>
                                        <p:cTn id="20" dur="1000" fill="hold"/>
                                        <p:tgtEl>
                                          <p:spTgt spid="2356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1250"/>
                                        <p:tgtEl>
                                          <p:spTgt spid="4"/>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23562"/>
                                        </p:tgtEl>
                                        <p:attrNameLst>
                                          <p:attrName>style.visibility</p:attrName>
                                        </p:attrNameLst>
                                      </p:cBhvr>
                                      <p:to>
                                        <p:strVal val="visible"/>
                                      </p:to>
                                    </p:set>
                                    <p:animEffect transition="in" filter="fade">
                                      <p:cBhvr>
                                        <p:cTn id="29" dur="1000"/>
                                        <p:tgtEl>
                                          <p:spTgt spid="23562"/>
                                        </p:tgtEl>
                                      </p:cBhvr>
                                    </p:animEffect>
                                    <p:anim calcmode="lin" valueType="num">
                                      <p:cBhvr>
                                        <p:cTn id="30" dur="1000" fill="hold"/>
                                        <p:tgtEl>
                                          <p:spTgt spid="23562"/>
                                        </p:tgtEl>
                                        <p:attrNameLst>
                                          <p:attrName>ppt_x</p:attrName>
                                        </p:attrNameLst>
                                      </p:cBhvr>
                                      <p:tavLst>
                                        <p:tav tm="0">
                                          <p:val>
                                            <p:strVal val="#ppt_x"/>
                                          </p:val>
                                        </p:tav>
                                        <p:tav tm="100000">
                                          <p:val>
                                            <p:strVal val="#ppt_x"/>
                                          </p:val>
                                        </p:tav>
                                      </p:tavLst>
                                    </p:anim>
                                    <p:anim calcmode="lin" valueType="num">
                                      <p:cBhvr>
                                        <p:cTn id="31" dur="1000" fill="hold"/>
                                        <p:tgtEl>
                                          <p:spTgt spid="235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23562" grpId="0"/>
      <p:bldP spid="235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838325" y="2438420"/>
            <a:ext cx="1513205" cy="1568450"/>
          </a:xfrm>
          <a:prstGeom prst="rect">
            <a:avLst/>
          </a:prstGeom>
          <a:noFill/>
        </p:spPr>
        <p:txBody>
          <a:bodyPr wrap="square" rtlCol="0">
            <a:spAutoFit/>
          </a:bodyPr>
          <a:lstStyle/>
          <a:p>
            <a:pPr algn="r"/>
            <a:r>
              <a:rPr lang="en-US" altLang="zh-CN" sz="9600" dirty="0" smtClean="0">
                <a:solidFill>
                  <a:srgbClr val="6AE7FF"/>
                </a:solidFill>
              </a:rPr>
              <a:t>02</a:t>
            </a:r>
            <a:endParaRPr lang="en-US" altLang="zh-CN" sz="9600" dirty="0">
              <a:solidFill>
                <a:srgbClr val="6AE7FF"/>
              </a:solidFill>
            </a:endParaRPr>
          </a:p>
        </p:txBody>
      </p:sp>
      <p:sp>
        <p:nvSpPr>
          <p:cNvPr id="14" name="文本框 13"/>
          <p:cNvSpPr txBox="1"/>
          <p:nvPr/>
        </p:nvSpPr>
        <p:spPr>
          <a:xfrm>
            <a:off x="4110355" y="2991812"/>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传统档案管理中常见的问题</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35" y="254635"/>
            <a:ext cx="11605895" cy="634809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264" name="文本框 263"/>
          <p:cNvSpPr txBox="1"/>
          <p:nvPr/>
        </p:nvSpPr>
        <p:spPr>
          <a:xfrm>
            <a:off x="292734" y="254635"/>
            <a:ext cx="3364866" cy="369332"/>
          </a:xfrm>
          <a:prstGeom prst="rect">
            <a:avLst/>
          </a:prstGeom>
          <a:solidFill>
            <a:schemeClr val="bg1">
              <a:alpha val="20000"/>
            </a:schemeClr>
          </a:solidFill>
          <a:ln>
            <a:solidFill>
              <a:schemeClr val="bg1">
                <a:alpha val="30000"/>
              </a:schemeClr>
            </a:solidFill>
          </a:ln>
        </p:spPr>
        <p:txBody>
          <a:bodyPr wrap="square" rtlCol="0">
            <a:spAutoFit/>
          </a:bodyPr>
          <a:lstStyle/>
          <a:p>
            <a:r>
              <a:rPr lang="en-US" altLang="zh-CN" b="1" dirty="0" smtClean="0">
                <a:solidFill>
                  <a:srgbClr val="10FBFE"/>
                </a:solidFill>
                <a:latin typeface="微软雅黑" panose="020B0503020204020204" pitchFamily="34" charset="-122"/>
                <a:ea typeface="微软雅黑" panose="020B0503020204020204" pitchFamily="34" charset="-122"/>
                <a:sym typeface="+mn-ea"/>
              </a:rPr>
              <a:t>02  </a:t>
            </a:r>
            <a:r>
              <a:rPr lang="zh-CN" altLang="en-US" b="1" dirty="0" smtClean="0">
                <a:solidFill>
                  <a:srgbClr val="10FBFE"/>
                </a:solidFill>
                <a:latin typeface="微软雅黑" panose="020B0503020204020204" pitchFamily="34" charset="-122"/>
                <a:ea typeface="微软雅黑" panose="020B0503020204020204" pitchFamily="34" charset="-122"/>
                <a:sym typeface="+mn-ea"/>
              </a:rPr>
              <a:t>传统方式管理中常见问题</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grpSp>
        <p:nvGrpSpPr>
          <p:cNvPr id="3" name="组合 2"/>
          <p:cNvGrpSpPr/>
          <p:nvPr/>
        </p:nvGrpSpPr>
        <p:grpSpPr>
          <a:xfrm>
            <a:off x="4393565" y="2241868"/>
            <a:ext cx="3429000" cy="3179762"/>
            <a:chOff x="4406900" y="2401888"/>
            <a:chExt cx="3429000" cy="3179762"/>
          </a:xfrm>
        </p:grpSpPr>
        <p:sp>
          <p:nvSpPr>
            <p:cNvPr id="11269" name="任意多边形 16"/>
            <p:cNvSpPr>
              <a:spLocks noChangeArrowheads="1"/>
            </p:cNvSpPr>
            <p:nvPr/>
          </p:nvSpPr>
          <p:spPr bwMode="auto">
            <a:xfrm rot="2796417">
              <a:off x="5012532" y="2251869"/>
              <a:ext cx="1143000" cy="1443037"/>
            </a:xfrm>
            <a:custGeom>
              <a:avLst/>
              <a:gdLst>
                <a:gd name="T0" fmla="*/ 85965 w 1997680"/>
                <a:gd name="T1" fmla="*/ 471208 h 2524712"/>
                <a:gd name="T2" fmla="*/ 531923 w 1997680"/>
                <a:gd name="T3" fmla="*/ 0 h 2524712"/>
                <a:gd name="T4" fmla="*/ 732573 w 1997680"/>
                <a:gd name="T5" fmla="*/ 189500 h 2524712"/>
                <a:gd name="T6" fmla="*/ 947302 w 1997680"/>
                <a:gd name="T7" fmla="*/ 392298 h 2524712"/>
                <a:gd name="T8" fmla="*/ 1143000 w 1997680"/>
                <a:gd name="T9" fmla="*/ 577122 h 2524712"/>
                <a:gd name="T10" fmla="*/ 966969 w 1997680"/>
                <a:gd name="T11" fmla="*/ 763120 h 2524712"/>
                <a:gd name="T12" fmla="*/ 967995 w 1997680"/>
                <a:gd name="T13" fmla="*/ 764089 h 2524712"/>
                <a:gd name="T14" fmla="*/ 953499 w 1997680"/>
                <a:gd name="T15" fmla="*/ 782868 h 2524712"/>
                <a:gd name="T16" fmla="*/ 933465 w 1997680"/>
                <a:gd name="T17" fmla="*/ 934834 h 2524712"/>
                <a:gd name="T18" fmla="*/ 934391 w 1997680"/>
                <a:gd name="T19" fmla="*/ 937169 h 2524712"/>
                <a:gd name="T20" fmla="*/ 933999 w 1997680"/>
                <a:gd name="T21" fmla="*/ 937289 h 2524712"/>
                <a:gd name="T22" fmla="*/ 1013097 w 1997680"/>
                <a:gd name="T23" fmla="*/ 1196770 h 2524712"/>
                <a:gd name="T24" fmla="*/ 203517 w 1997680"/>
                <a:gd name="T25" fmla="*/ 1443037 h 2524712"/>
                <a:gd name="T26" fmla="*/ 17510 w 1997680"/>
                <a:gd name="T27" fmla="*/ 832834 h 2524712"/>
                <a:gd name="T28" fmla="*/ 18324 w 1997680"/>
                <a:gd name="T29" fmla="*/ 832586 h 2524712"/>
                <a:gd name="T30" fmla="*/ 16402 w 1997680"/>
                <a:gd name="T31" fmla="*/ 827736 h 2524712"/>
                <a:gd name="T32" fmla="*/ 57997 w 1997680"/>
                <a:gd name="T33" fmla="*/ 512210 h 2524712"/>
                <a:gd name="T34" fmla="*/ 88095 w 1997680"/>
                <a:gd name="T35" fmla="*/ 473220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97680"/>
                <a:gd name="T55" fmla="*/ 0 h 2524712"/>
                <a:gd name="T56" fmla="*/ 1997680 w 1997680"/>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97680" h="2524712">
                  <a:moveTo>
                    <a:pt x="150246" y="824418"/>
                  </a:moveTo>
                  <a:lnTo>
                    <a:pt x="929670" y="0"/>
                  </a:lnTo>
                  <a:lnTo>
                    <a:pt x="1280355" y="331546"/>
                  </a:lnTo>
                  <a:lnTo>
                    <a:pt x="1655649" y="686358"/>
                  </a:lnTo>
                  <a:lnTo>
                    <a:pt x="1997680" y="1009723"/>
                  </a:lnTo>
                  <a:lnTo>
                    <a:pt x="1690021" y="1335142"/>
                  </a:lnTo>
                  <a:lnTo>
                    <a:pt x="1691814" y="1336837"/>
                  </a:lnTo>
                  <a:lnTo>
                    <a:pt x="1666479" y="1369692"/>
                  </a:lnTo>
                  <a:cubicBezTo>
                    <a:pt x="1616466" y="1450265"/>
                    <a:pt x="1605036" y="1547518"/>
                    <a:pt x="1631465" y="1635569"/>
                  </a:cubicBezTo>
                  <a:lnTo>
                    <a:pt x="1633083" y="1639655"/>
                  </a:lnTo>
                  <a:lnTo>
                    <a:pt x="1632398" y="1639864"/>
                  </a:lnTo>
                  <a:lnTo>
                    <a:pt x="1770641" y="2093848"/>
                  </a:lnTo>
                  <a:lnTo>
                    <a:pt x="355698" y="2524712"/>
                  </a:lnTo>
                  <a:lnTo>
                    <a:pt x="30604" y="1457111"/>
                  </a:lnTo>
                  <a:lnTo>
                    <a:pt x="32026" y="1456678"/>
                  </a:lnTo>
                  <a:lnTo>
                    <a:pt x="28667" y="1448193"/>
                  </a:lnTo>
                  <a:cubicBezTo>
                    <a:pt x="-26207" y="1265374"/>
                    <a:pt x="-2477" y="1063448"/>
                    <a:pt x="101365" y="896153"/>
                  </a:cubicBezTo>
                  <a:lnTo>
                    <a:pt x="153968" y="827937"/>
                  </a:lnTo>
                  <a:lnTo>
                    <a:pt x="150246" y="824418"/>
                  </a:lnTo>
                  <a:close/>
                </a:path>
              </a:pathLst>
            </a:custGeom>
            <a:solidFill>
              <a:srgbClr val="6AE7FF">
                <a:alpha val="6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0" name="任意多边形 17"/>
            <p:cNvSpPr>
              <a:spLocks noChangeArrowheads="1"/>
            </p:cNvSpPr>
            <p:nvPr/>
          </p:nvSpPr>
          <p:spPr bwMode="auto">
            <a:xfrm rot="18803583" flipH="1">
              <a:off x="6077744" y="2258219"/>
              <a:ext cx="1133475" cy="1443037"/>
            </a:xfrm>
            <a:custGeom>
              <a:avLst/>
              <a:gdLst>
                <a:gd name="T0" fmla="*/ 531440 w 1982833"/>
                <a:gd name="T1" fmla="*/ 0 h 2524712"/>
                <a:gd name="T2" fmla="*/ 85887 w 1982833"/>
                <a:gd name="T3" fmla="*/ 471208 h 2524712"/>
                <a:gd name="T4" fmla="*/ 88015 w 1982833"/>
                <a:gd name="T5" fmla="*/ 473220 h 2524712"/>
                <a:gd name="T6" fmla="*/ 57945 w 1982833"/>
                <a:gd name="T7" fmla="*/ 512210 h 2524712"/>
                <a:gd name="T8" fmla="*/ 16387 w 1982833"/>
                <a:gd name="T9" fmla="*/ 827736 h 2524712"/>
                <a:gd name="T10" fmla="*/ 18307 w 1982833"/>
                <a:gd name="T11" fmla="*/ 832586 h 2524712"/>
                <a:gd name="T12" fmla="*/ 17495 w 1982833"/>
                <a:gd name="T13" fmla="*/ 832834 h 2524712"/>
                <a:gd name="T14" fmla="*/ 203333 w 1982833"/>
                <a:gd name="T15" fmla="*/ 1443037 h 2524712"/>
                <a:gd name="T16" fmla="*/ 971612 w 1982833"/>
                <a:gd name="T17" fmla="*/ 1209121 h 2524712"/>
                <a:gd name="T18" fmla="*/ 895708 w 1982833"/>
                <a:gd name="T19" fmla="*/ 959889 h 2524712"/>
                <a:gd name="T20" fmla="*/ 896099 w 1982833"/>
                <a:gd name="T21" fmla="*/ 959769 h 2524712"/>
                <a:gd name="T22" fmla="*/ 895174 w 1982833"/>
                <a:gd name="T23" fmla="*/ 957433 h 2524712"/>
                <a:gd name="T24" fmla="*/ 915189 w 1982833"/>
                <a:gd name="T25" fmla="*/ 805468 h 2524712"/>
                <a:gd name="T26" fmla="*/ 929672 w 1982833"/>
                <a:gd name="T27" fmla="*/ 786689 h 2524712"/>
                <a:gd name="T28" fmla="*/ 928647 w 1982833"/>
                <a:gd name="T29" fmla="*/ 785720 h 2524712"/>
                <a:gd name="T30" fmla="*/ 1133475 w 1982833"/>
                <a:gd name="T31" fmla="*/ 569099 h 2524712"/>
                <a:gd name="T32" fmla="*/ 946442 w 1982833"/>
                <a:gd name="T33" fmla="*/ 392298 h 2524712"/>
                <a:gd name="T34" fmla="*/ 731908 w 1982833"/>
                <a:gd name="T35" fmla="*/ 189500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2833"/>
                <a:gd name="T55" fmla="*/ 0 h 2524712"/>
                <a:gd name="T56" fmla="*/ 1982833 w 1982833"/>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2833" h="2524712">
                  <a:moveTo>
                    <a:pt x="929670" y="0"/>
                  </a:move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lnTo>
                    <a:pt x="1699679" y="2115457"/>
                  </a:lnTo>
                  <a:lnTo>
                    <a:pt x="1566897" y="1679404"/>
                  </a:lnTo>
                  <a:lnTo>
                    <a:pt x="1567582" y="1679195"/>
                  </a:lnTo>
                  <a:lnTo>
                    <a:pt x="1565964" y="1675108"/>
                  </a:lnTo>
                  <a:cubicBezTo>
                    <a:pt x="1539535" y="1587058"/>
                    <a:pt x="1550964" y="1489806"/>
                    <a:pt x="1600977" y="1409232"/>
                  </a:cubicBezTo>
                  <a:lnTo>
                    <a:pt x="1626313" y="1376377"/>
                  </a:lnTo>
                  <a:lnTo>
                    <a:pt x="1624520" y="1374682"/>
                  </a:lnTo>
                  <a:lnTo>
                    <a:pt x="1982833" y="995685"/>
                  </a:lnTo>
                  <a:lnTo>
                    <a:pt x="1655649" y="686358"/>
                  </a:lnTo>
                  <a:lnTo>
                    <a:pt x="1280355" y="331546"/>
                  </a:lnTo>
                  <a:lnTo>
                    <a:pt x="929670" y="0"/>
                  </a:lnTo>
                  <a:close/>
                </a:path>
              </a:pathLst>
            </a:custGeom>
            <a:solidFill>
              <a:srgbClr val="6AE7FF">
                <a:alpha val="2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1" name="任意多边形 18"/>
            <p:cNvSpPr>
              <a:spLocks noChangeArrowheads="1"/>
            </p:cNvSpPr>
            <p:nvPr/>
          </p:nvSpPr>
          <p:spPr bwMode="auto">
            <a:xfrm rot="-811666" flipH="1" flipV="1">
              <a:off x="6707188" y="3327400"/>
              <a:ext cx="1128712" cy="1443038"/>
            </a:xfrm>
            <a:custGeom>
              <a:avLst/>
              <a:gdLst>
                <a:gd name="T0" fmla="*/ 203331 w 1974521"/>
                <a:gd name="T1" fmla="*/ 1443038 h 2524712"/>
                <a:gd name="T2" fmla="*/ 17494 w 1974521"/>
                <a:gd name="T3" fmla="*/ 832834 h 2524712"/>
                <a:gd name="T4" fmla="*/ 18307 w 1974521"/>
                <a:gd name="T5" fmla="*/ 832587 h 2524712"/>
                <a:gd name="T6" fmla="*/ 16387 w 1974521"/>
                <a:gd name="T7" fmla="*/ 827737 h 2524712"/>
                <a:gd name="T8" fmla="*/ 57944 w 1974521"/>
                <a:gd name="T9" fmla="*/ 512210 h 2524712"/>
                <a:gd name="T10" fmla="*/ 88014 w 1974521"/>
                <a:gd name="T11" fmla="*/ 473220 h 2524712"/>
                <a:gd name="T12" fmla="*/ 85886 w 1974521"/>
                <a:gd name="T13" fmla="*/ 471209 h 2524712"/>
                <a:gd name="T14" fmla="*/ 531435 w 1974521"/>
                <a:gd name="T15" fmla="*/ 0 h 2524712"/>
                <a:gd name="T16" fmla="*/ 731900 w 1974521"/>
                <a:gd name="T17" fmla="*/ 189500 h 2524712"/>
                <a:gd name="T18" fmla="*/ 946433 w 1974521"/>
                <a:gd name="T19" fmla="*/ 392298 h 2524712"/>
                <a:gd name="T20" fmla="*/ 1128712 w 1974521"/>
                <a:gd name="T21" fmla="*/ 564608 h 2524712"/>
                <a:gd name="T22" fmla="*/ 931863 w 1974521"/>
                <a:gd name="T23" fmla="*/ 772794 h 2524712"/>
                <a:gd name="T24" fmla="*/ 932888 w 1974521"/>
                <a:gd name="T25" fmla="*/ 773762 h 2524712"/>
                <a:gd name="T26" fmla="*/ 918405 w 1974521"/>
                <a:gd name="T27" fmla="*/ 792541 h 2524712"/>
                <a:gd name="T28" fmla="*/ 898390 w 1974521"/>
                <a:gd name="T29" fmla="*/ 944507 h 2524712"/>
                <a:gd name="T30" fmla="*/ 899315 w 1974521"/>
                <a:gd name="T31" fmla="*/ 946843 h 2524712"/>
                <a:gd name="T32" fmla="*/ 898923 w 1974521"/>
                <a:gd name="T33" fmla="*/ 946962 h 2524712"/>
                <a:gd name="T34" fmla="*/ 978156 w 1974521"/>
                <a:gd name="T35" fmla="*/ 1207126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4521"/>
                <a:gd name="T55" fmla="*/ 0 h 2524712"/>
                <a:gd name="T56" fmla="*/ 1974521 w 1974521"/>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4521" h="2524712">
                  <a:moveTo>
                    <a:pt x="355698" y="2524712"/>
                  </a:moveTo>
                  <a:lnTo>
                    <a:pt x="30604" y="1457111"/>
                  </a:lnTo>
                  <a:lnTo>
                    <a:pt x="32026" y="1456678"/>
                  </a:lnTo>
                  <a:lnTo>
                    <a:pt x="28667" y="1448193"/>
                  </a:lnTo>
                  <a:cubicBezTo>
                    <a:pt x="-26207" y="1265374"/>
                    <a:pt x="-2477" y="1063448"/>
                    <a:pt x="101365" y="896153"/>
                  </a:cubicBezTo>
                  <a:lnTo>
                    <a:pt x="153968" y="827937"/>
                  </a:lnTo>
                  <a:lnTo>
                    <a:pt x="150246" y="824418"/>
                  </a:lnTo>
                  <a:lnTo>
                    <a:pt x="929670" y="0"/>
                  </a:lnTo>
                  <a:lnTo>
                    <a:pt x="1280355" y="331546"/>
                  </a:lnTo>
                  <a:lnTo>
                    <a:pt x="1655649" y="686358"/>
                  </a:lnTo>
                  <a:lnTo>
                    <a:pt x="1974521" y="987827"/>
                  </a:lnTo>
                  <a:lnTo>
                    <a:pt x="1630161" y="1352065"/>
                  </a:lnTo>
                  <a:lnTo>
                    <a:pt x="1631954" y="1353760"/>
                  </a:lnTo>
                  <a:lnTo>
                    <a:pt x="1606619" y="1386615"/>
                  </a:lnTo>
                  <a:cubicBezTo>
                    <a:pt x="1556606" y="1467188"/>
                    <a:pt x="1545177" y="1564441"/>
                    <a:pt x="1571605" y="1652492"/>
                  </a:cubicBezTo>
                  <a:lnTo>
                    <a:pt x="1573223" y="1656578"/>
                  </a:lnTo>
                  <a:lnTo>
                    <a:pt x="1572538" y="1656786"/>
                  </a:lnTo>
                  <a:lnTo>
                    <a:pt x="1711144" y="2111965"/>
                  </a:lnTo>
                  <a:lnTo>
                    <a:pt x="355698" y="2524712"/>
                  </a:lnTo>
                  <a:close/>
                </a:path>
              </a:pathLst>
            </a:custGeom>
            <a:solidFill>
              <a:srgbClr val="6AE7FF">
                <a:alpha val="4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2" name="任意多边形 19"/>
            <p:cNvSpPr>
              <a:spLocks noChangeArrowheads="1"/>
            </p:cNvSpPr>
            <p:nvPr/>
          </p:nvSpPr>
          <p:spPr bwMode="auto">
            <a:xfrm rot="811666" flipV="1">
              <a:off x="4406900" y="3328988"/>
              <a:ext cx="1144588" cy="1443037"/>
            </a:xfrm>
            <a:custGeom>
              <a:avLst/>
              <a:gdLst>
                <a:gd name="T0" fmla="*/ 203178 w 2003794"/>
                <a:gd name="T1" fmla="*/ 1443037 h 2524712"/>
                <a:gd name="T2" fmla="*/ 999303 w 2003794"/>
                <a:gd name="T3" fmla="*/ 1200459 h 2524712"/>
                <a:gd name="T4" fmla="*/ 924048 w 2003794"/>
                <a:gd name="T5" fmla="*/ 953173 h 2524712"/>
                <a:gd name="T6" fmla="*/ 924440 w 2003794"/>
                <a:gd name="T7" fmla="*/ 953053 h 2524712"/>
                <a:gd name="T8" fmla="*/ 923515 w 2003794"/>
                <a:gd name="T9" fmla="*/ 950718 h 2524712"/>
                <a:gd name="T10" fmla="*/ 943515 w 2003794"/>
                <a:gd name="T11" fmla="*/ 798752 h 2524712"/>
                <a:gd name="T12" fmla="*/ 957987 w 2003794"/>
                <a:gd name="T13" fmla="*/ 779974 h 2524712"/>
                <a:gd name="T14" fmla="*/ 956963 w 2003794"/>
                <a:gd name="T15" fmla="*/ 779004 h 2524712"/>
                <a:gd name="T16" fmla="*/ 1144588 w 2003794"/>
                <a:gd name="T17" fmla="*/ 580425 h 2524712"/>
                <a:gd name="T18" fmla="*/ 945724 w 2003794"/>
                <a:gd name="T19" fmla="*/ 392298 h 2524712"/>
                <a:gd name="T20" fmla="*/ 731352 w 2003794"/>
                <a:gd name="T21" fmla="*/ 189500 h 2524712"/>
                <a:gd name="T22" fmla="*/ 531037 w 2003794"/>
                <a:gd name="T23" fmla="*/ 0 h 2524712"/>
                <a:gd name="T24" fmla="*/ 85822 w 2003794"/>
                <a:gd name="T25" fmla="*/ 471208 h 2524712"/>
                <a:gd name="T26" fmla="*/ 87948 w 2003794"/>
                <a:gd name="T27" fmla="*/ 473220 h 2524712"/>
                <a:gd name="T28" fmla="*/ 57901 w 2003794"/>
                <a:gd name="T29" fmla="*/ 512210 h 2524712"/>
                <a:gd name="T30" fmla="*/ 16375 w 2003794"/>
                <a:gd name="T31" fmla="*/ 827736 h 2524712"/>
                <a:gd name="T32" fmla="*/ 18294 w 2003794"/>
                <a:gd name="T33" fmla="*/ 832586 h 2524712"/>
                <a:gd name="T34" fmla="*/ 17481 w 2003794"/>
                <a:gd name="T35" fmla="*/ 832834 h 25247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3794"/>
                <a:gd name="T55" fmla="*/ 0 h 2524712"/>
                <a:gd name="T56" fmla="*/ 2003794 w 2003794"/>
                <a:gd name="T57" fmla="*/ 2524712 h 25247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3794" h="2524712">
                  <a:moveTo>
                    <a:pt x="355698" y="2524712"/>
                  </a:moveTo>
                  <a:lnTo>
                    <a:pt x="1749448" y="2100302"/>
                  </a:lnTo>
                  <a:lnTo>
                    <a:pt x="1617702" y="1667654"/>
                  </a:lnTo>
                  <a:lnTo>
                    <a:pt x="1618387" y="1667445"/>
                  </a:lnTo>
                  <a:lnTo>
                    <a:pt x="1616769" y="1663359"/>
                  </a:lnTo>
                  <a:cubicBezTo>
                    <a:pt x="1590341" y="1575308"/>
                    <a:pt x="1601770" y="1478056"/>
                    <a:pt x="1651782" y="1397482"/>
                  </a:cubicBezTo>
                  <a:lnTo>
                    <a:pt x="1677117" y="1364628"/>
                  </a:lnTo>
                  <a:lnTo>
                    <a:pt x="1675325" y="1362932"/>
                  </a:lnTo>
                  <a:lnTo>
                    <a:pt x="2003794" y="1015502"/>
                  </a:lnTo>
                  <a:lnTo>
                    <a:pt x="1655649" y="686358"/>
                  </a:lnTo>
                  <a:lnTo>
                    <a:pt x="1280355" y="331546"/>
                  </a:lnTo>
                  <a:lnTo>
                    <a:pt x="929670" y="0"/>
                  </a:lnTo>
                  <a:lnTo>
                    <a:pt x="150246" y="824418"/>
                  </a:lnTo>
                  <a:lnTo>
                    <a:pt x="153968" y="827937"/>
                  </a:lnTo>
                  <a:lnTo>
                    <a:pt x="101365" y="896153"/>
                  </a:lnTo>
                  <a:cubicBezTo>
                    <a:pt x="-2477" y="1063448"/>
                    <a:pt x="-26207" y="1265374"/>
                    <a:pt x="28667" y="1448193"/>
                  </a:cubicBezTo>
                  <a:lnTo>
                    <a:pt x="32026" y="1456678"/>
                  </a:lnTo>
                  <a:lnTo>
                    <a:pt x="30604" y="1457111"/>
                  </a:lnTo>
                  <a:lnTo>
                    <a:pt x="355698" y="2524712"/>
                  </a:lnTo>
                  <a:close/>
                </a:path>
              </a:pathLst>
            </a:custGeom>
            <a:solidFill>
              <a:srgbClr val="6AE7FF">
                <a:alpha val="4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3" name="任意多边形 20"/>
            <p:cNvSpPr>
              <a:spLocks noChangeArrowheads="1"/>
            </p:cNvSpPr>
            <p:nvPr/>
          </p:nvSpPr>
          <p:spPr bwMode="auto">
            <a:xfrm rot="18755030" flipV="1">
              <a:off x="5018882" y="4296568"/>
              <a:ext cx="1130300" cy="1439863"/>
            </a:xfrm>
            <a:custGeom>
              <a:avLst/>
              <a:gdLst>
                <a:gd name="T0" fmla="*/ 1007332 w 1424028"/>
                <a:gd name="T1" fmla="*/ 1195122 h 1814500"/>
                <a:gd name="T2" fmla="*/ 923615 w 1424028"/>
                <a:gd name="T3" fmla="*/ 920264 h 1814500"/>
                <a:gd name="T4" fmla="*/ 924006 w 1424028"/>
                <a:gd name="T5" fmla="*/ 920146 h 1814500"/>
                <a:gd name="T6" fmla="*/ 923081 w 1424028"/>
                <a:gd name="T7" fmla="*/ 917809 h 1814500"/>
                <a:gd name="T8" fmla="*/ 943103 w 1424028"/>
                <a:gd name="T9" fmla="*/ 765808 h 1814500"/>
                <a:gd name="T10" fmla="*/ 957591 w 1424028"/>
                <a:gd name="T11" fmla="*/ 747024 h 1814500"/>
                <a:gd name="T12" fmla="*/ 956566 w 1424028"/>
                <a:gd name="T13" fmla="*/ 746055 h 1814500"/>
                <a:gd name="T14" fmla="*/ 1130300 w 1424028"/>
                <a:gd name="T15" fmla="*/ 562339 h 1814500"/>
                <a:gd name="T16" fmla="*/ 946776 w 1424028"/>
                <a:gd name="T17" fmla="*/ 388876 h 1814500"/>
                <a:gd name="T18" fmla="*/ 780439 w 1424028"/>
                <a:gd name="T19" fmla="*/ 231657 h 1814500"/>
                <a:gd name="T20" fmla="*/ 528306 w 1424028"/>
                <a:gd name="T21" fmla="*/ 0 h 1814500"/>
                <a:gd name="T22" fmla="*/ 85918 w 1424028"/>
                <a:gd name="T23" fmla="*/ 467806 h 1814500"/>
                <a:gd name="T24" fmla="*/ 88046 w 1424028"/>
                <a:gd name="T25" fmla="*/ 469817 h 1814500"/>
                <a:gd name="T26" fmla="*/ 57965 w 1424028"/>
                <a:gd name="T27" fmla="*/ 508816 h 1814500"/>
                <a:gd name="T28" fmla="*/ 16393 w 1424028"/>
                <a:gd name="T29" fmla="*/ 824417 h 1814500"/>
                <a:gd name="T30" fmla="*/ 18314 w 1424028"/>
                <a:gd name="T31" fmla="*/ 829268 h 1814500"/>
                <a:gd name="T32" fmla="*/ 17501 w 1424028"/>
                <a:gd name="T33" fmla="*/ 829516 h 1814500"/>
                <a:gd name="T34" fmla="*/ 203405 w 1424028"/>
                <a:gd name="T35" fmla="*/ 1439863 h 1814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4028"/>
                <a:gd name="T55" fmla="*/ 0 h 1814500"/>
                <a:gd name="T56" fmla="*/ 1424028 w 1424028"/>
                <a:gd name="T57" fmla="*/ 1814500 h 18145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4028" h="1814500">
                  <a:moveTo>
                    <a:pt x="1269105" y="1506080"/>
                  </a:moveTo>
                  <a:lnTo>
                    <a:pt x="1163632" y="1159707"/>
                  </a:lnTo>
                  <a:lnTo>
                    <a:pt x="1164125" y="1159558"/>
                  </a:lnTo>
                  <a:lnTo>
                    <a:pt x="1162960" y="1156613"/>
                  </a:lnTo>
                  <a:cubicBezTo>
                    <a:pt x="1143919" y="1093177"/>
                    <a:pt x="1152153" y="1023111"/>
                    <a:pt x="1188185" y="965063"/>
                  </a:cubicBezTo>
                  <a:lnTo>
                    <a:pt x="1206437" y="941392"/>
                  </a:lnTo>
                  <a:lnTo>
                    <a:pt x="1205146" y="940171"/>
                  </a:lnTo>
                  <a:lnTo>
                    <a:pt x="1424028" y="708654"/>
                  </a:lnTo>
                  <a:lnTo>
                    <a:pt x="1192812" y="490058"/>
                  </a:lnTo>
                  <a:lnTo>
                    <a:pt x="983249" y="291932"/>
                  </a:lnTo>
                  <a:lnTo>
                    <a:pt x="665595" y="0"/>
                  </a:lnTo>
                  <a:lnTo>
                    <a:pt x="108245" y="589524"/>
                  </a:lnTo>
                  <a:lnTo>
                    <a:pt x="110926" y="592059"/>
                  </a:lnTo>
                  <a:lnTo>
                    <a:pt x="73028" y="641205"/>
                  </a:lnTo>
                  <a:cubicBezTo>
                    <a:pt x="-1785" y="761733"/>
                    <a:pt x="-18881" y="907210"/>
                    <a:pt x="20653" y="1038922"/>
                  </a:cubicBezTo>
                  <a:lnTo>
                    <a:pt x="23073" y="1045035"/>
                  </a:lnTo>
                  <a:lnTo>
                    <a:pt x="22049" y="1045347"/>
                  </a:lnTo>
                  <a:lnTo>
                    <a:pt x="256263" y="1814500"/>
                  </a:lnTo>
                  <a:lnTo>
                    <a:pt x="1269105" y="1506080"/>
                  </a:lnTo>
                  <a:close/>
                </a:path>
              </a:pathLst>
            </a:custGeom>
            <a:solidFill>
              <a:srgbClr val="6AE7FF">
                <a:alpha val="2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sp>
          <p:nvSpPr>
            <p:cNvPr id="11274" name="任意多边形 21"/>
            <p:cNvSpPr>
              <a:spLocks noChangeArrowheads="1"/>
            </p:cNvSpPr>
            <p:nvPr/>
          </p:nvSpPr>
          <p:spPr bwMode="auto">
            <a:xfrm rot="2844970" flipH="1" flipV="1">
              <a:off x="6092032" y="4294981"/>
              <a:ext cx="1130300" cy="1443037"/>
            </a:xfrm>
            <a:custGeom>
              <a:avLst/>
              <a:gdLst>
                <a:gd name="T0" fmla="*/ 984607 w 1424033"/>
                <a:gd name="T1" fmla="*/ 1205269 h 1818928"/>
                <a:gd name="T2" fmla="*/ 203404 w 1424033"/>
                <a:gd name="T3" fmla="*/ 1443037 h 1818928"/>
                <a:gd name="T4" fmla="*/ 17501 w 1424033"/>
                <a:gd name="T5" fmla="*/ 832833 h 1818928"/>
                <a:gd name="T6" fmla="*/ 18314 w 1424033"/>
                <a:gd name="T7" fmla="*/ 832587 h 1818928"/>
                <a:gd name="T8" fmla="*/ 16393 w 1424033"/>
                <a:gd name="T9" fmla="*/ 827736 h 1818928"/>
                <a:gd name="T10" fmla="*/ 57965 w 1424033"/>
                <a:gd name="T11" fmla="*/ 512210 h 1818928"/>
                <a:gd name="T12" fmla="*/ 88045 w 1424033"/>
                <a:gd name="T13" fmla="*/ 473220 h 1818928"/>
                <a:gd name="T14" fmla="*/ 85917 w 1424033"/>
                <a:gd name="T15" fmla="*/ 471209 h 1818928"/>
                <a:gd name="T16" fmla="*/ 531626 w 1424033"/>
                <a:gd name="T17" fmla="*/ 0 h 1818928"/>
                <a:gd name="T18" fmla="*/ 732163 w 1424033"/>
                <a:gd name="T19" fmla="*/ 189500 h 1818928"/>
                <a:gd name="T20" fmla="*/ 946773 w 1424033"/>
                <a:gd name="T21" fmla="*/ 392298 h 1818928"/>
                <a:gd name="T22" fmla="*/ 1130300 w 1424033"/>
                <a:gd name="T23" fmla="*/ 565725 h 1818928"/>
                <a:gd name="T24" fmla="*/ 937784 w 1424033"/>
                <a:gd name="T25" fmla="*/ 769255 h 1818928"/>
                <a:gd name="T26" fmla="*/ 938809 w 1424033"/>
                <a:gd name="T27" fmla="*/ 770224 h 1818928"/>
                <a:gd name="T28" fmla="*/ 924322 w 1424033"/>
                <a:gd name="T29" fmla="*/ 789003 h 1818928"/>
                <a:gd name="T30" fmla="*/ 904299 w 1424033"/>
                <a:gd name="T31" fmla="*/ 940969 h 1818928"/>
                <a:gd name="T32" fmla="*/ 905224 w 1424033"/>
                <a:gd name="T33" fmla="*/ 943304 h 1818928"/>
                <a:gd name="T34" fmla="*/ 904833 w 1424033"/>
                <a:gd name="T35" fmla="*/ 943423 h 18189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4033"/>
                <a:gd name="T55" fmla="*/ 0 h 1818928"/>
                <a:gd name="T56" fmla="*/ 1424033 w 1424033"/>
                <a:gd name="T57" fmla="*/ 1818928 h 18189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4033" h="1818928">
                  <a:moveTo>
                    <a:pt x="1240478" y="1519225"/>
                  </a:moveTo>
                  <a:lnTo>
                    <a:pt x="256263" y="1818928"/>
                  </a:lnTo>
                  <a:lnTo>
                    <a:pt x="22049" y="1049775"/>
                  </a:lnTo>
                  <a:lnTo>
                    <a:pt x="23073" y="1049464"/>
                  </a:lnTo>
                  <a:lnTo>
                    <a:pt x="20653" y="1043350"/>
                  </a:lnTo>
                  <a:cubicBezTo>
                    <a:pt x="-18881" y="911639"/>
                    <a:pt x="-1785" y="766161"/>
                    <a:pt x="73029" y="645633"/>
                  </a:cubicBezTo>
                  <a:lnTo>
                    <a:pt x="110926" y="596487"/>
                  </a:lnTo>
                  <a:lnTo>
                    <a:pt x="108245" y="593952"/>
                  </a:lnTo>
                  <a:lnTo>
                    <a:pt x="669780" y="0"/>
                  </a:lnTo>
                  <a:lnTo>
                    <a:pt x="922431" y="238862"/>
                  </a:lnTo>
                  <a:lnTo>
                    <a:pt x="1192812" y="494486"/>
                  </a:lnTo>
                  <a:lnTo>
                    <a:pt x="1424033" y="713088"/>
                  </a:lnTo>
                  <a:lnTo>
                    <a:pt x="1181487" y="969635"/>
                  </a:lnTo>
                  <a:lnTo>
                    <a:pt x="1182779" y="970857"/>
                  </a:lnTo>
                  <a:lnTo>
                    <a:pt x="1164527" y="994527"/>
                  </a:lnTo>
                  <a:cubicBezTo>
                    <a:pt x="1128494" y="1052576"/>
                    <a:pt x="1120260" y="1122642"/>
                    <a:pt x="1139301" y="1186078"/>
                  </a:cubicBezTo>
                  <a:lnTo>
                    <a:pt x="1140466" y="1189021"/>
                  </a:lnTo>
                  <a:lnTo>
                    <a:pt x="1139973" y="1189172"/>
                  </a:lnTo>
                  <a:lnTo>
                    <a:pt x="1240478" y="1519225"/>
                  </a:lnTo>
                  <a:close/>
                </a:path>
              </a:pathLst>
            </a:custGeom>
            <a:solidFill>
              <a:srgbClr val="6AE7FF">
                <a:alpha val="60000"/>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p>
          </p:txBody>
        </p:sp>
        <p:grpSp>
          <p:nvGrpSpPr>
            <p:cNvPr id="12321" name="组合 69"/>
            <p:cNvGrpSpPr/>
            <p:nvPr/>
          </p:nvGrpSpPr>
          <p:grpSpPr bwMode="auto">
            <a:xfrm>
              <a:off x="5330825" y="2720975"/>
              <a:ext cx="395288" cy="381000"/>
              <a:chOff x="0" y="0"/>
              <a:chExt cx="645684" cy="620945"/>
            </a:xfrm>
            <a:solidFill>
              <a:schemeClr val="bg1"/>
            </a:solidFill>
          </p:grpSpPr>
          <p:sp>
            <p:nvSpPr>
              <p:cNvPr id="12322" name="Oval 131"/>
              <p:cNvSpPr>
                <a:spLocks noChangeArrowheads="1"/>
              </p:cNvSpPr>
              <p:nvPr/>
            </p:nvSpPr>
            <p:spPr bwMode="auto">
              <a:xfrm>
                <a:off x="177563" y="0"/>
                <a:ext cx="290558" cy="294275"/>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23" name="Freeform 134"/>
              <p:cNvSpPr>
                <a:spLocks noChangeArrowheads="1"/>
              </p:cNvSpPr>
              <p:nvPr/>
            </p:nvSpPr>
            <p:spPr bwMode="auto">
              <a:xfrm>
                <a:off x="0" y="340170"/>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24" name="组合 72"/>
            <p:cNvGrpSpPr/>
            <p:nvPr/>
          </p:nvGrpSpPr>
          <p:grpSpPr bwMode="auto">
            <a:xfrm>
              <a:off x="4657725" y="3832225"/>
              <a:ext cx="533400" cy="404813"/>
              <a:chOff x="0" y="0"/>
              <a:chExt cx="509646" cy="387231"/>
            </a:xfrm>
            <a:solidFill>
              <a:schemeClr val="bg1"/>
            </a:solidFill>
          </p:grpSpPr>
          <p:sp>
            <p:nvSpPr>
              <p:cNvPr id="12325" name="Freeform 20"/>
              <p:cNvSpPr>
                <a:spLocks noEditPoints="1" noChangeArrowheads="1"/>
              </p:cNvSpPr>
              <p:nvPr/>
            </p:nvSpPr>
            <p:spPr bwMode="auto">
              <a:xfrm>
                <a:off x="0" y="51839"/>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26" name="Freeform 21"/>
              <p:cNvSpPr>
                <a:spLocks noEditPoints="1" noChangeArrowheads="1"/>
              </p:cNvSpPr>
              <p:nvPr/>
            </p:nvSpPr>
            <p:spPr bwMode="auto">
              <a:xfrm>
                <a:off x="309785" y="0"/>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27" name="组合 75"/>
            <p:cNvGrpSpPr/>
            <p:nvPr/>
          </p:nvGrpSpPr>
          <p:grpSpPr bwMode="auto">
            <a:xfrm>
              <a:off x="5365750" y="4833938"/>
              <a:ext cx="301625" cy="387350"/>
              <a:chOff x="0" y="0"/>
              <a:chExt cx="563562" cy="720725"/>
            </a:xfrm>
            <a:solidFill>
              <a:schemeClr val="bg1"/>
            </a:solidFill>
          </p:grpSpPr>
          <p:sp>
            <p:nvSpPr>
              <p:cNvPr id="12328"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29"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30"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31" name="组合 79"/>
            <p:cNvGrpSpPr/>
            <p:nvPr/>
          </p:nvGrpSpPr>
          <p:grpSpPr bwMode="auto">
            <a:xfrm>
              <a:off x="6588125" y="2790825"/>
              <a:ext cx="346075" cy="342900"/>
              <a:chOff x="0" y="0"/>
              <a:chExt cx="453105" cy="448433"/>
            </a:xfrm>
            <a:solidFill>
              <a:schemeClr val="bg1"/>
            </a:solidFill>
          </p:grpSpPr>
          <p:sp>
            <p:nvSpPr>
              <p:cNvPr id="12332" name="Freeform 136"/>
              <p:cNvSpPr>
                <a:spLocks noChangeArrowheads="1"/>
              </p:cNvSpPr>
              <p:nvPr/>
            </p:nvSpPr>
            <p:spPr bwMode="auto">
              <a:xfrm>
                <a:off x="0" y="251309"/>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33" name="Freeform 137"/>
              <p:cNvSpPr>
                <a:spLocks noEditPoints="1" noChangeArrowheads="1"/>
              </p:cNvSpPr>
              <p:nvPr/>
            </p:nvSpPr>
            <p:spPr bwMode="auto">
              <a:xfrm>
                <a:off x="0" y="0"/>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34" name="组合 82"/>
            <p:cNvGrpSpPr/>
            <p:nvPr/>
          </p:nvGrpSpPr>
          <p:grpSpPr bwMode="auto">
            <a:xfrm>
              <a:off x="7189788" y="3895725"/>
              <a:ext cx="357187" cy="341313"/>
              <a:chOff x="0" y="0"/>
              <a:chExt cx="2438400" cy="2332038"/>
            </a:xfrm>
            <a:solidFill>
              <a:schemeClr val="bg1"/>
            </a:solidFill>
          </p:grpSpPr>
          <p:sp>
            <p:nvSpPr>
              <p:cNvPr id="12335" name="Freeform 25"/>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36" name="任意多边形 84"/>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nvGrpSpPr>
            <p:cNvPr id="12337" name="组合 85"/>
            <p:cNvGrpSpPr/>
            <p:nvPr/>
          </p:nvGrpSpPr>
          <p:grpSpPr bwMode="auto">
            <a:xfrm>
              <a:off x="6556375" y="4833938"/>
              <a:ext cx="387350" cy="438150"/>
              <a:chOff x="0" y="0"/>
              <a:chExt cx="406393" cy="459645"/>
            </a:xfrm>
            <a:solidFill>
              <a:schemeClr val="bg1"/>
            </a:solidFill>
          </p:grpSpPr>
          <p:sp>
            <p:nvSpPr>
              <p:cNvPr id="12338" name="Freeform 148"/>
              <p:cNvSpPr>
                <a:spLocks noEditPoints="1" noChangeArrowheads="1"/>
              </p:cNvSpPr>
              <p:nvPr/>
            </p:nvSpPr>
            <p:spPr bwMode="auto">
              <a:xfrm>
                <a:off x="55120"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39" name="Freeform 149"/>
              <p:cNvSpPr>
                <a:spLocks noEditPoints="1" noChangeArrowheads="1"/>
              </p:cNvSpPr>
              <p:nvPr/>
            </p:nvSpPr>
            <p:spPr bwMode="auto">
              <a:xfrm>
                <a:off x="0" y="231691"/>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sp>
            <p:nvSpPr>
              <p:cNvPr id="12340"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a:defRPr/>
                </a:pPr>
                <a:endParaRPr lang="zh-CN" altLang="zh-CN">
                  <a:solidFill>
                    <a:srgbClr val="000000"/>
                  </a:solidFill>
                  <a:latin typeface="Calibri" panose="020F0502020204030204" charset="0"/>
                  <a:sym typeface="宋体" panose="02010600030101010101" pitchFamily="2" charset="-122"/>
                </a:endParaRPr>
              </a:p>
            </p:txBody>
          </p:sp>
        </p:grpSp>
      </p:grpSp>
      <p:grpSp>
        <p:nvGrpSpPr>
          <p:cNvPr id="11" name="组合 10"/>
          <p:cNvGrpSpPr/>
          <p:nvPr/>
        </p:nvGrpSpPr>
        <p:grpSpPr>
          <a:xfrm>
            <a:off x="1106447" y="1305580"/>
            <a:ext cx="3203646" cy="1382693"/>
            <a:chOff x="1106448" y="1418476"/>
            <a:chExt cx="3203646" cy="1382693"/>
          </a:xfrm>
        </p:grpSpPr>
        <p:sp>
          <p:nvSpPr>
            <p:cNvPr id="33" name="文本框 32"/>
            <p:cNvSpPr txBox="1"/>
            <p:nvPr/>
          </p:nvSpPr>
          <p:spPr>
            <a:xfrm>
              <a:off x="1122469" y="1418476"/>
              <a:ext cx="2535132" cy="369332"/>
            </a:xfrm>
            <a:prstGeom prst="rect">
              <a:avLst/>
            </a:prstGeom>
            <a:noFill/>
          </p:spPr>
          <p:txBody>
            <a:bodyPr wrap="square" rtlCol="0">
              <a:spAutoFit/>
            </a:bodyPr>
            <a:lstStyle/>
            <a:p>
              <a:pPr algn="l"/>
              <a:r>
                <a:rPr lang="zh-CN" altLang="en-US" b="1" dirty="0" smtClean="0">
                  <a:solidFill>
                    <a:srgbClr val="10FBFE"/>
                  </a:solidFill>
                  <a:latin typeface="微软雅黑" panose="020B0503020204020204" pitchFamily="34" charset="-122"/>
                  <a:ea typeface="微软雅黑" panose="020B0503020204020204" pitchFamily="34" charset="-122"/>
                  <a:sym typeface="+mn-ea"/>
                </a:rPr>
                <a:t>档案规范化管理体系</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34" name="矩形 33"/>
            <p:cNvSpPr/>
            <p:nvPr/>
          </p:nvSpPr>
          <p:spPr>
            <a:xfrm>
              <a:off x="1106448" y="1785506"/>
              <a:ext cx="3203646" cy="1015663"/>
            </a:xfrm>
            <a:prstGeom prst="rect">
              <a:avLst/>
            </a:prstGeom>
          </p:spPr>
          <p:txBody>
            <a:bodyPr wrap="square">
              <a:spAutoFit/>
            </a:bodyPr>
            <a:lstStyle/>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集团与分公司之间地域分散，无法实现指导监督</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分公司档案人员缺乏专业性，无法实现规范化管理</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缺乏档案档案信息系统约束，各部门相对独立管理，自成体系</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，形成</a:t>
              </a: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以部门为单位的信息</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孤岛</a:t>
              </a: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p:txBody>
        </p:sp>
      </p:grpSp>
      <p:sp>
        <p:nvSpPr>
          <p:cNvPr id="4" name="文本框 3"/>
          <p:cNvSpPr txBox="1"/>
          <p:nvPr/>
        </p:nvSpPr>
        <p:spPr>
          <a:xfrm>
            <a:off x="8002779" y="3062700"/>
            <a:ext cx="2771459" cy="369332"/>
          </a:xfrm>
          <a:prstGeom prst="rect">
            <a:avLst/>
          </a:prstGeom>
          <a:noFill/>
        </p:spPr>
        <p:txBody>
          <a:bodyPr wrap="square" rtlCol="0">
            <a:spAutoFit/>
          </a:bodyPr>
          <a:lstStyle/>
          <a:p>
            <a:pPr algn="l"/>
            <a:r>
              <a:rPr lang="zh-CN" altLang="en-US" b="1" dirty="0" smtClean="0">
                <a:solidFill>
                  <a:srgbClr val="10FBFE"/>
                </a:solidFill>
                <a:latin typeface="微软雅黑" panose="020B0503020204020204" pitchFamily="34" charset="-122"/>
                <a:ea typeface="微软雅黑" panose="020B0503020204020204" pitchFamily="34" charset="-122"/>
                <a:sym typeface="+mn-ea"/>
              </a:rPr>
              <a:t>电子档案无法及时归档</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8002779" y="3428460"/>
            <a:ext cx="3294730" cy="553998"/>
          </a:xfrm>
          <a:prstGeom prst="rect">
            <a:avLst/>
          </a:prstGeom>
        </p:spPr>
        <p:txBody>
          <a:bodyPr wrap="square">
            <a:spAutoFit/>
          </a:bodyPr>
          <a:lstStyle/>
          <a:p>
            <a:pPr marL="171450" indent="-171450" algn="l">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办公系统中产生的电子文件，长期滞留在办公系统中，无法归档成电子档案</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8002779" y="4645343"/>
            <a:ext cx="3130796" cy="368300"/>
          </a:xfrm>
          <a:prstGeom prst="rect">
            <a:avLst/>
          </a:prstGeom>
          <a:noFill/>
        </p:spPr>
        <p:txBody>
          <a:bodyPr wrap="square" rtlCol="0">
            <a:spAutoFit/>
          </a:bodyPr>
          <a:lstStyle/>
          <a:p>
            <a:pPr algn="l"/>
            <a:r>
              <a:rPr lang="zh-CN" altLang="en-US" b="1" dirty="0" smtClean="0">
                <a:solidFill>
                  <a:srgbClr val="10FBFE"/>
                </a:solidFill>
                <a:latin typeface="微软雅黑" panose="020B0503020204020204" pitchFamily="34" charset="-122"/>
                <a:ea typeface="微软雅黑" panose="020B0503020204020204" pitchFamily="34" charset="-122"/>
                <a:sym typeface="+mn-ea"/>
              </a:rPr>
              <a:t>无法形成信息资源管理闭环</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8002779" y="5011103"/>
            <a:ext cx="2913380" cy="369332"/>
          </a:xfrm>
          <a:prstGeom prst="rect">
            <a:avLst/>
          </a:prstGeom>
        </p:spPr>
        <p:txBody>
          <a:bodyPr wrap="square">
            <a:spAutoFit/>
          </a:bodyPr>
          <a:lstStyle/>
          <a:p>
            <a:pPr algn="l">
              <a:lnSpc>
                <a:spcPct val="150000"/>
              </a:lnSpc>
            </a:pP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8002779" y="1192906"/>
            <a:ext cx="2617596" cy="369332"/>
          </a:xfrm>
          <a:prstGeom prst="rect">
            <a:avLst/>
          </a:prstGeom>
          <a:noFill/>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档案资源利用效率问题</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8002779" y="1562238"/>
            <a:ext cx="3398646" cy="101566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手工查找的效率问题</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手工查找查全率问题</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档案信息提供的延后性</a:t>
            </a:r>
            <a:endParaRPr lang="en-US" altLang="zh-CN" sz="1000" dirty="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a:solidFill>
                  <a:srgbClr val="10FBFE"/>
                </a:solidFill>
                <a:latin typeface="微软雅黑" panose="020B0503020204020204" pitchFamily="34" charset="-122"/>
                <a:ea typeface="微软雅黑" panose="020B0503020204020204" pitchFamily="34" charset="-122"/>
                <a:cs typeface="+mn-ea"/>
                <a:sym typeface="+mn-lt"/>
              </a:rPr>
              <a:t>被动式档案利用</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模式，直接导致各部门工作效率下降</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123537" y="3072522"/>
            <a:ext cx="2945287" cy="369332"/>
          </a:xfrm>
          <a:prstGeom prst="rect">
            <a:avLst/>
          </a:prstGeom>
          <a:noFill/>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重要纸质档案的流失</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a:xfrm>
            <a:off x="1105156" y="3432032"/>
            <a:ext cx="3166387" cy="784830"/>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频繁手动调卷，直接导致部分重要档案缺失</a:t>
            </a:r>
            <a:endPar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endParaRPr>
          </a:p>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缺乏规范的管理模式，档案收集归档不完整，也间接导致部分重要档案的流失</a:t>
            </a:r>
            <a:endParaRPr lang="zh-CN" sz="10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26" name="文本框 25"/>
          <p:cNvSpPr txBox="1"/>
          <p:nvPr/>
        </p:nvSpPr>
        <p:spPr>
          <a:xfrm>
            <a:off x="861357" y="4709786"/>
            <a:ext cx="3154629" cy="369332"/>
          </a:xfrm>
          <a:prstGeom prst="rect">
            <a:avLst/>
          </a:prstGeom>
          <a:noFill/>
        </p:spPr>
        <p:txBody>
          <a:bodyPr wrap="square" rtlCol="0">
            <a:spAutoFit/>
          </a:bodyPr>
          <a:lstStyle/>
          <a:p>
            <a:pPr algn="r"/>
            <a:r>
              <a:rPr lang="zh-CN" altLang="en-US" b="1" dirty="0" smtClean="0">
                <a:solidFill>
                  <a:srgbClr val="10FBFE"/>
                </a:solidFill>
                <a:latin typeface="微软雅黑" panose="020B0503020204020204" pitchFamily="34" charset="-122"/>
                <a:ea typeface="微软雅黑" panose="020B0503020204020204" pitchFamily="34" charset="-122"/>
                <a:sym typeface="+mn-ea"/>
              </a:rPr>
              <a:t>无法发挥档案信息资源价值</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
        <p:nvSpPr>
          <p:cNvPr id="27" name="矩形 26"/>
          <p:cNvSpPr/>
          <p:nvPr/>
        </p:nvSpPr>
        <p:spPr>
          <a:xfrm>
            <a:off x="1102605" y="5075546"/>
            <a:ext cx="3330913" cy="1015663"/>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档案信息以纸质形成存储在档案库房，即使发生利用也是被动查档利用，缺乏档案信息管理平台提供主动式利用与档案信息推送，更无法为领导决策提供详实可靠的档案数据与政策依据</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7949082" y="5046971"/>
            <a:ext cx="3348427" cy="1015663"/>
          </a:xfrm>
          <a:prstGeom prst="rect">
            <a:avLst/>
          </a:prstGeom>
        </p:spPr>
        <p:txBody>
          <a:bodyPr wrap="square">
            <a:spAutoFit/>
          </a:bodyPr>
          <a:lstStyle/>
          <a:p>
            <a:pPr marL="171450" indent="-171450" algn="l">
              <a:lnSpc>
                <a:spcPct val="150000"/>
              </a:lnSpc>
              <a:buFont typeface="Arial" panose="020B0604020202020204" pitchFamily="34" charset="0"/>
              <a:buChar char="•"/>
            </a:pPr>
            <a:r>
              <a:rPr lang="en-US" altLang="zh-CN" sz="1000" dirty="0" smtClean="0">
                <a:solidFill>
                  <a:srgbClr val="10FBFE"/>
                </a:solidFill>
                <a:latin typeface="微软雅黑" panose="020B0503020204020204" pitchFamily="34" charset="-122"/>
                <a:ea typeface="微软雅黑" panose="020B0503020204020204" pitchFamily="34" charset="-122"/>
                <a:cs typeface="+mn-ea"/>
                <a:sym typeface="+mn-lt"/>
              </a:rPr>
              <a:t>OA</a:t>
            </a:r>
            <a:r>
              <a:rPr lang="zh-CN" altLang="en-US" sz="1000" dirty="0" smtClean="0">
                <a:solidFill>
                  <a:srgbClr val="10FBFE"/>
                </a:solidFill>
                <a:latin typeface="微软雅黑" panose="020B0503020204020204" pitchFamily="34" charset="-122"/>
                <a:ea typeface="微软雅黑" panose="020B0503020204020204" pitchFamily="34" charset="-122"/>
                <a:cs typeface="+mn-ea"/>
                <a:sym typeface="+mn-lt"/>
              </a:rPr>
              <a:t>办公系统产生的待归档文件、科研业务系统产生的待归档电子文件，在业务系统中无法得到归档处理，前端生成后，到待归档环节缺乏有效的档案管理系统，形成电子文件归档环节中断</a:t>
            </a:r>
            <a:endParaRPr lang="zh-CN" sz="1200" dirty="0">
              <a:solidFill>
                <a:srgbClr val="10FBF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ipe(left)">
                                      <p:cBhvr>
                                        <p:cTn id="11" dur="500"/>
                                        <p:tgtEl>
                                          <p:spTgt spid="264"/>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nodePh="1">
                                  <p:stCondLst>
                                    <p:cond delay="0"/>
                                  </p:stCondLst>
                                  <p:endCondLst>
                                    <p:cond evt="begin" delay="0">
                                      <p:tn val="80"/>
                                    </p:cond>
                                  </p:endCondLst>
                                  <p:childTnLst>
                                    <p:set>
                                      <p:cBhvr>
                                        <p:cTn id="81" dur="1" fill="hold">
                                          <p:stCondLst>
                                            <p:cond delay="0"/>
                                          </p:stCondLst>
                                        </p:cTn>
                                        <p:tgtEl>
                                          <p:spTgt spid="7"/>
                                        </p:tgtEl>
                                        <p:attrNameLst>
                                          <p:attrName>style.visibility</p:attrName>
                                        </p:attrNameLst>
                                      </p:cBhvr>
                                      <p:to>
                                        <p:strVal val="visible"/>
                                      </p:to>
                                    </p:set>
                                    <p:animEffect transition="in" filter="fade">
                                      <p:cBhvr>
                                        <p:cTn id="82" dur="1000"/>
                                        <p:tgtEl>
                                          <p:spTgt spid="7"/>
                                        </p:tgtEl>
                                      </p:cBhvr>
                                    </p:animEffect>
                                    <p:anim calcmode="lin" valueType="num">
                                      <p:cBhvr>
                                        <p:cTn id="83" dur="1000" fill="hold"/>
                                        <p:tgtEl>
                                          <p:spTgt spid="7"/>
                                        </p:tgtEl>
                                        <p:attrNameLst>
                                          <p:attrName>ppt_x</p:attrName>
                                        </p:attrNameLst>
                                      </p:cBhvr>
                                      <p:tavLst>
                                        <p:tav tm="0">
                                          <p:val>
                                            <p:strVal val="#ppt_x"/>
                                          </p:val>
                                        </p:tav>
                                        <p:tav tm="100000">
                                          <p:val>
                                            <p:strVal val="#ppt_x"/>
                                          </p:val>
                                        </p:tav>
                                      </p:tavLst>
                                    </p:anim>
                                    <p:anim calcmode="lin" valueType="num">
                                      <p:cBhvr>
                                        <p:cTn id="84" dur="1000" fill="hold"/>
                                        <p:tgtEl>
                                          <p:spTgt spid="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4" grpId="0" bldLvl="0" animBg="1"/>
      <p:bldP spid="4" grpId="0"/>
      <p:bldP spid="5" grpId="0"/>
      <p:bldP spid="6" grpId="0"/>
      <p:bldP spid="7" grpId="0"/>
      <p:bldP spid="8" grpId="0"/>
      <p:bldP spid="9" grpId="0"/>
      <p:bldP spid="10" grpId="0"/>
      <p:bldP spid="25" grpId="0"/>
      <p:bldP spid="26" grpId="0"/>
      <p:bldP spid="27"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933575" y="2511425"/>
            <a:ext cx="1513205" cy="1568450"/>
          </a:xfrm>
          <a:prstGeom prst="rect">
            <a:avLst/>
          </a:prstGeom>
          <a:noFill/>
        </p:spPr>
        <p:txBody>
          <a:bodyPr wrap="square" rtlCol="0">
            <a:spAutoFit/>
          </a:bodyPr>
          <a:lstStyle/>
          <a:p>
            <a:pPr algn="r"/>
            <a:r>
              <a:rPr lang="en-US" altLang="zh-CN" sz="9600" dirty="0" smtClean="0">
                <a:solidFill>
                  <a:srgbClr val="6AE7FF"/>
                </a:solidFill>
              </a:rPr>
              <a:t>03</a:t>
            </a:r>
            <a:endParaRPr lang="en-US" altLang="zh-CN" sz="9600" dirty="0">
              <a:solidFill>
                <a:srgbClr val="6AE7FF"/>
              </a:solidFill>
            </a:endParaRPr>
          </a:p>
        </p:txBody>
      </p:sp>
      <p:sp>
        <p:nvSpPr>
          <p:cNvPr id="14" name="文本框 13"/>
          <p:cNvSpPr txBox="1"/>
          <p:nvPr/>
        </p:nvSpPr>
        <p:spPr>
          <a:xfrm>
            <a:off x="4110355" y="3064817"/>
            <a:ext cx="4655185" cy="461665"/>
          </a:xfrm>
          <a:prstGeom prst="rect">
            <a:avLst/>
          </a:prstGeom>
          <a:noFill/>
        </p:spPr>
        <p:txBody>
          <a:bodyPr wrap="square" rtlCol="0">
            <a:spAutoFit/>
          </a:bodyPr>
          <a:lstStyle/>
          <a:p>
            <a:pPr algn="l"/>
            <a:r>
              <a:rPr lang="zh-CN" altLang="en-US" sz="2400" b="1" dirty="0" smtClean="0">
                <a:solidFill>
                  <a:srgbClr val="10FBFE"/>
                </a:solidFill>
                <a:latin typeface="微软雅黑" panose="020B0503020204020204" pitchFamily="34" charset="-122"/>
                <a:ea typeface="微软雅黑" panose="020B0503020204020204" pitchFamily="34" charset="-122"/>
              </a:rPr>
              <a:t>档案信息化建设阶段</a:t>
            </a:r>
            <a:endParaRPr lang="zh-CN" altLang="en-US" sz="2400" b="1" dirty="0">
              <a:solidFill>
                <a:srgbClr val="10FBF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01348" y="474877"/>
            <a:ext cx="3221178" cy="369332"/>
          </a:xfrm>
          <a:prstGeom prst="rect">
            <a:avLst/>
          </a:prstGeom>
          <a:solidFill>
            <a:schemeClr val="bg1">
              <a:alpha val="20000"/>
            </a:schemeClr>
          </a:solidFill>
          <a:ln>
            <a:solidFill>
              <a:schemeClr val="bg1">
                <a:alpha val="30000"/>
              </a:schemeClr>
            </a:solidFill>
          </a:ln>
        </p:spPr>
        <p:txBody>
          <a:bodyPr wrap="square" rtlCol="0">
            <a:spAutoFit/>
          </a:bodyPr>
          <a:lstStyle/>
          <a:p>
            <a:r>
              <a:rPr lang="zh-CN" altLang="en-US" b="1" dirty="0" smtClean="0">
                <a:solidFill>
                  <a:srgbClr val="10FBFE"/>
                </a:solidFill>
                <a:latin typeface="微软雅黑" panose="020B0503020204020204" pitchFamily="34" charset="-122"/>
                <a:ea typeface="微软雅黑" panose="020B0503020204020204" pitchFamily="34" charset="-122"/>
                <a:sym typeface="+mn-ea"/>
              </a:rPr>
              <a:t>九州档案  科技创造有序世界</a:t>
            </a:r>
            <a:endParaRPr lang="zh-CN" altLang="en-US" b="1" dirty="0">
              <a:solidFill>
                <a:srgbClr val="10FBFE"/>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anim calcmode="lin" valueType="num">
                                      <p:cBhvr>
                                        <p:cTn id="3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14" grpId="0"/>
      <p:bldP spid="12" grpId="0" bldLvl="0" animBg="1"/>
    </p:bldLst>
  </p:timing>
</p:sld>
</file>

<file path=ppt/tags/tag1.xml><?xml version="1.0" encoding="utf-8"?>
<p:tagLst xmlns:p="http://schemas.openxmlformats.org/presentationml/2006/main">
  <p:tag name="ISPRING_PRESENTATION_TITLE" val="PowerPoint 演示文稿"/>
  <p:tag name="COMMONDATA" val="eyJoZGlkIjoiMGM2MGNkYjQ1ODdmZGQwM2JhYjkxNGIzMDBiNWExYj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7305</Words>
  <Application>WPS 演示</Application>
  <PresentationFormat>宽屏</PresentationFormat>
  <Paragraphs>397</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Arial</vt:lpstr>
      <vt:lpstr>Lato Regular</vt:lpstr>
      <vt:lpstr>Segoe Print</vt:lpstr>
      <vt:lpstr>微软雅黑</vt:lpstr>
      <vt:lpstr>Calibri</vt:lpstr>
      <vt:lpstr>Arial Unicode MS</vt:lpstr>
      <vt:lpstr>等线</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九州档案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北京九州科源科技发展有限公司</dc:creator>
  <cp:keywords>九州档案基础知识系列材料</cp:keywords>
  <cp:lastModifiedBy>Small mushroom cool</cp:lastModifiedBy>
  <cp:revision>293</cp:revision>
  <dcterms:created xsi:type="dcterms:W3CDTF">2017-08-31T07:00:00Z</dcterms:created>
  <dcterms:modified xsi:type="dcterms:W3CDTF">2022-09-15T06:53:54Z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2518C353EF914D0A94A45F12903F01C1</vt:lpwstr>
  </property>
</Properties>
</file>